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6" r:id="rId2"/>
    <p:sldId id="465" r:id="rId3"/>
    <p:sldId id="258" r:id="rId4"/>
    <p:sldId id="304" r:id="rId5"/>
    <p:sldId id="308" r:id="rId6"/>
    <p:sldId id="305" r:id="rId7"/>
    <p:sldId id="306" r:id="rId8"/>
    <p:sldId id="341" r:id="rId9"/>
    <p:sldId id="466" r:id="rId10"/>
    <p:sldId id="310" r:id="rId11"/>
    <p:sldId id="311" r:id="rId12"/>
    <p:sldId id="343" r:id="rId13"/>
    <p:sldId id="312" r:id="rId14"/>
    <p:sldId id="314" r:id="rId15"/>
    <p:sldId id="315" r:id="rId16"/>
    <p:sldId id="344" r:id="rId17"/>
    <p:sldId id="317" r:id="rId18"/>
    <p:sldId id="318" r:id="rId19"/>
    <p:sldId id="345" r:id="rId20"/>
    <p:sldId id="319" r:id="rId21"/>
    <p:sldId id="346" r:id="rId22"/>
    <p:sldId id="342" r:id="rId23"/>
    <p:sldId id="322" r:id="rId24"/>
    <p:sldId id="323" r:id="rId25"/>
    <p:sldId id="324" r:id="rId26"/>
    <p:sldId id="325" r:id="rId27"/>
    <p:sldId id="332" r:id="rId28"/>
    <p:sldId id="333" r:id="rId29"/>
    <p:sldId id="334" r:id="rId30"/>
    <p:sldId id="335" r:id="rId31"/>
    <p:sldId id="336" r:id="rId32"/>
    <p:sldId id="337" r:id="rId33"/>
    <p:sldId id="347" r:id="rId34"/>
    <p:sldId id="339" r:id="rId35"/>
    <p:sldId id="348" r:id="rId36"/>
    <p:sldId id="281" r:id="rId37"/>
    <p:sldId id="298" r:id="rId38"/>
  </p:sldIdLst>
  <p:sldSz cx="9144000" cy="5143500" type="screen16x9"/>
  <p:notesSz cx="6858000" cy="9144000"/>
  <p:defaultTextStyle>
    <a:lvl1pPr algn="ctr" defTabSz="366737">
      <a:defRPr sz="2250">
        <a:latin typeface="+mn-lt"/>
        <a:ea typeface="+mn-ea"/>
        <a:cs typeface="+mn-cs"/>
        <a:sym typeface="Helvetica Light"/>
      </a:defRPr>
    </a:lvl1pPr>
    <a:lvl2pPr indent="143505" algn="ctr" defTabSz="366737">
      <a:defRPr sz="2250">
        <a:latin typeface="+mn-lt"/>
        <a:ea typeface="+mn-ea"/>
        <a:cs typeface="+mn-cs"/>
        <a:sym typeface="Helvetica Light"/>
      </a:defRPr>
    </a:lvl2pPr>
    <a:lvl3pPr indent="287012" algn="ctr" defTabSz="366737">
      <a:defRPr sz="2250">
        <a:latin typeface="+mn-lt"/>
        <a:ea typeface="+mn-ea"/>
        <a:cs typeface="+mn-cs"/>
        <a:sym typeface="Helvetica Light"/>
      </a:defRPr>
    </a:lvl3pPr>
    <a:lvl4pPr indent="430517" algn="ctr" defTabSz="366737">
      <a:defRPr sz="2250">
        <a:latin typeface="+mn-lt"/>
        <a:ea typeface="+mn-ea"/>
        <a:cs typeface="+mn-cs"/>
        <a:sym typeface="Helvetica Light"/>
      </a:defRPr>
    </a:lvl4pPr>
    <a:lvl5pPr indent="574022" algn="ctr" defTabSz="366737">
      <a:defRPr sz="2250">
        <a:latin typeface="+mn-lt"/>
        <a:ea typeface="+mn-ea"/>
        <a:cs typeface="+mn-cs"/>
        <a:sym typeface="Helvetica Light"/>
      </a:defRPr>
    </a:lvl5pPr>
    <a:lvl6pPr indent="717528" algn="ctr" defTabSz="366737">
      <a:defRPr sz="2250">
        <a:latin typeface="+mn-lt"/>
        <a:ea typeface="+mn-ea"/>
        <a:cs typeface="+mn-cs"/>
        <a:sym typeface="Helvetica Light"/>
      </a:defRPr>
    </a:lvl6pPr>
    <a:lvl7pPr indent="861034" algn="ctr" defTabSz="366737">
      <a:defRPr sz="2250">
        <a:latin typeface="+mn-lt"/>
        <a:ea typeface="+mn-ea"/>
        <a:cs typeface="+mn-cs"/>
        <a:sym typeface="Helvetica Light"/>
      </a:defRPr>
    </a:lvl7pPr>
    <a:lvl8pPr indent="1004539" algn="ctr" defTabSz="366737">
      <a:defRPr sz="2250">
        <a:latin typeface="+mn-lt"/>
        <a:ea typeface="+mn-ea"/>
        <a:cs typeface="+mn-cs"/>
        <a:sym typeface="Helvetica Light"/>
      </a:defRPr>
    </a:lvl8pPr>
    <a:lvl9pPr indent="1148045" algn="ctr" defTabSz="366737">
      <a:defRPr sz="225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68FF"/>
    <a:srgbClr val="84AEFF"/>
    <a:srgbClr val="1F33AB"/>
    <a:srgbClr val="0E9647"/>
    <a:srgbClr val="FDE111"/>
    <a:srgbClr val="EDEDED"/>
    <a:srgbClr val="194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30"/>
    <p:restoredTop sz="85442"/>
  </p:normalViewPr>
  <p:slideViewPr>
    <p:cSldViewPr snapToGrid="0" snapToObjects="1">
      <p:cViewPr varScale="1">
        <p:scale>
          <a:sx n="123" d="100"/>
          <a:sy n="123" d="100"/>
        </p:scale>
        <p:origin x="200" y="44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149E08-5597-3E45-8582-EEB58189C482}" type="datetimeFigureOut">
              <a:rPr lang="en-US" smtClean="0"/>
              <a:t>9/13/23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A69502-A57F-A84E-93AF-100B756C632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7028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jpeg>
</file>

<file path=ppt/media/image34.png>
</file>

<file path=ppt/media/image35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pPr lvl="0"/>
            <a:endParaRPr dirty="0"/>
          </a:p>
        </p:txBody>
      </p:sp>
      <p:sp>
        <p:nvSpPr>
          <p:cNvPr id="73" name="Shape 7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9514939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defTabSz="287012">
      <a:lnSpc>
        <a:spcPct val="125000"/>
      </a:lnSpc>
      <a:defRPr sz="1500">
        <a:latin typeface="Avenir"/>
        <a:ea typeface="Avenir"/>
        <a:cs typeface="Avenir"/>
        <a:sym typeface="Avenir Roman"/>
      </a:defRPr>
    </a:lvl1pPr>
    <a:lvl2pPr indent="143505" defTabSz="287012">
      <a:lnSpc>
        <a:spcPct val="125000"/>
      </a:lnSpc>
      <a:defRPr sz="1500">
        <a:latin typeface="Avenir"/>
        <a:ea typeface="Avenir"/>
        <a:cs typeface="Avenir"/>
        <a:sym typeface="Avenir Roman"/>
      </a:defRPr>
    </a:lvl2pPr>
    <a:lvl3pPr indent="287012" defTabSz="287012">
      <a:lnSpc>
        <a:spcPct val="125000"/>
      </a:lnSpc>
      <a:defRPr sz="1500">
        <a:latin typeface="Avenir"/>
        <a:ea typeface="Avenir"/>
        <a:cs typeface="Avenir"/>
        <a:sym typeface="Avenir Roman"/>
      </a:defRPr>
    </a:lvl3pPr>
    <a:lvl4pPr indent="430517" defTabSz="287012">
      <a:lnSpc>
        <a:spcPct val="125000"/>
      </a:lnSpc>
      <a:defRPr sz="1500">
        <a:latin typeface="Avenir"/>
        <a:ea typeface="Avenir"/>
        <a:cs typeface="Avenir"/>
        <a:sym typeface="Avenir Roman"/>
      </a:defRPr>
    </a:lvl4pPr>
    <a:lvl5pPr indent="574022" defTabSz="287012">
      <a:lnSpc>
        <a:spcPct val="125000"/>
      </a:lnSpc>
      <a:defRPr sz="1500">
        <a:latin typeface="Avenir"/>
        <a:ea typeface="Avenir"/>
        <a:cs typeface="Avenir"/>
        <a:sym typeface="Avenir Roman"/>
      </a:defRPr>
    </a:lvl5pPr>
    <a:lvl6pPr indent="717528" defTabSz="287012">
      <a:lnSpc>
        <a:spcPct val="125000"/>
      </a:lnSpc>
      <a:defRPr sz="1500">
        <a:latin typeface="Avenir"/>
        <a:ea typeface="Avenir"/>
        <a:cs typeface="Avenir"/>
        <a:sym typeface="Avenir Roman"/>
      </a:defRPr>
    </a:lvl6pPr>
    <a:lvl7pPr indent="861034" defTabSz="287012">
      <a:lnSpc>
        <a:spcPct val="125000"/>
      </a:lnSpc>
      <a:defRPr sz="1500">
        <a:latin typeface="Avenir"/>
        <a:ea typeface="Avenir"/>
        <a:cs typeface="Avenir"/>
        <a:sym typeface="Avenir Roman"/>
      </a:defRPr>
    </a:lvl7pPr>
    <a:lvl8pPr indent="1004539" defTabSz="287012">
      <a:lnSpc>
        <a:spcPct val="125000"/>
      </a:lnSpc>
      <a:defRPr sz="1500">
        <a:latin typeface="Avenir"/>
        <a:ea typeface="Avenir"/>
        <a:cs typeface="Avenir"/>
        <a:sym typeface="Avenir Roman"/>
      </a:defRPr>
    </a:lvl8pPr>
    <a:lvl9pPr indent="1148045" defTabSz="287012">
      <a:lnSpc>
        <a:spcPct val="125000"/>
      </a:lnSpc>
      <a:defRPr sz="1500">
        <a:latin typeface="Avenir"/>
        <a:ea typeface="Avenir"/>
        <a:cs typeface="Avenir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287012" rtl="0">
              <a:lnSpc>
                <a:spcPct val="125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1404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  <a:p>
            <a:r>
              <a:rPr lang="en-IE" dirty="0" err="1"/>
              <a:t>rect</a:t>
            </a:r>
            <a:r>
              <a:rPr lang="en-IE" dirty="0"/>
              <a:t>(40,5,20,20);</a:t>
            </a:r>
          </a:p>
          <a:p>
            <a:r>
              <a:rPr lang="en-IE" dirty="0"/>
              <a:t>line(5,30,20,90);</a:t>
            </a:r>
          </a:p>
          <a:p>
            <a:r>
              <a:rPr lang="en-IE" dirty="0"/>
              <a:t>ellipse(85,50,20,60);</a:t>
            </a:r>
          </a:p>
          <a:p>
            <a:r>
              <a:rPr lang="en-IE" dirty="0"/>
              <a:t>ellipse(50,80,15,15);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21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029579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size(400,300);</a:t>
            </a:r>
          </a:p>
          <a:p>
            <a:endParaRPr lang="en-IE" dirty="0"/>
          </a:p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  <a:p>
            <a:r>
              <a:rPr lang="en-IE" dirty="0" err="1"/>
              <a:t>rect</a:t>
            </a:r>
            <a:r>
              <a:rPr lang="en-IE" dirty="0"/>
              <a:t>(40,5,20,20);</a:t>
            </a:r>
          </a:p>
          <a:p>
            <a:r>
              <a:rPr lang="en-IE" dirty="0"/>
              <a:t>line(5,30,20,90);</a:t>
            </a:r>
          </a:p>
          <a:p>
            <a:r>
              <a:rPr lang="en-IE" dirty="0"/>
              <a:t>ellipse(85,50,20,60);</a:t>
            </a:r>
          </a:p>
          <a:p>
            <a:r>
              <a:rPr lang="en-IE" dirty="0"/>
              <a:t>ellipse(50,80,15,15);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25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50629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9BE90-ABBD-4931-8E0C-089E0ACACA6B}" type="slidenum">
              <a:rPr lang="en-IE" smtClean="0"/>
              <a:t>28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36007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size(400,300);</a:t>
            </a:r>
          </a:p>
          <a:p>
            <a:r>
              <a:rPr lang="en-IE" dirty="0"/>
              <a:t>background(250);</a:t>
            </a:r>
          </a:p>
          <a:p>
            <a:endParaRPr lang="en-IE" dirty="0"/>
          </a:p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  <a:p>
            <a:r>
              <a:rPr lang="en-IE" dirty="0" err="1"/>
              <a:t>rect</a:t>
            </a:r>
            <a:r>
              <a:rPr lang="en-IE" dirty="0"/>
              <a:t>(40,5,20,20);</a:t>
            </a:r>
          </a:p>
          <a:p>
            <a:r>
              <a:rPr lang="en-IE" dirty="0"/>
              <a:t>line(5,30,20,90);</a:t>
            </a:r>
          </a:p>
          <a:p>
            <a:r>
              <a:rPr lang="en-IE" dirty="0"/>
              <a:t>ellipse(85,50,20,60);</a:t>
            </a:r>
          </a:p>
          <a:p>
            <a:r>
              <a:rPr lang="en-IE" dirty="0"/>
              <a:t>ellipse(50,80,15,15);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29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06766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E" dirty="0"/>
              <a:t>You should </a:t>
            </a:r>
            <a:r>
              <a:rPr lang="en-IE" dirty="0">
                <a:solidFill>
                  <a:srgbClr val="FF0000"/>
                </a:solidFill>
              </a:rPr>
              <a:t>ALWAYS</a:t>
            </a:r>
            <a:r>
              <a:rPr lang="en-IE" dirty="0"/>
              <a:t> think about how you are going to solve the programming problem </a:t>
            </a:r>
            <a:r>
              <a:rPr lang="en-IE" dirty="0">
                <a:solidFill>
                  <a:srgbClr val="FF0000"/>
                </a:solidFill>
              </a:rPr>
              <a:t>BEFORE</a:t>
            </a:r>
            <a:r>
              <a:rPr lang="en-IE" dirty="0"/>
              <a:t> jumping in and starting to code.</a:t>
            </a:r>
          </a:p>
          <a:p>
            <a:endParaRPr lang="en-IE" dirty="0"/>
          </a:p>
          <a:p>
            <a:r>
              <a:rPr lang="en-IE" dirty="0"/>
              <a:t>Give examples of problem being solved e.g. registering students on day 1 of a college course…steps involved are broken down into individual instructions, followed in a particular order (sequence), with some instructions being made conditionally (selection) and some instructions being done repetitively (iteration).  Selection could be if they have a previous qualification, do something.   Repetition…maybe they have multiple phone numbers that need to be entered?</a:t>
            </a:r>
          </a:p>
          <a:p>
            <a:endParaRPr lang="en-IE" dirty="0"/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31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67274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32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142657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33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270848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size(400,300);</a:t>
            </a:r>
          </a:p>
          <a:p>
            <a:r>
              <a:rPr lang="en-IE" dirty="0"/>
              <a:t>background(250);</a:t>
            </a:r>
          </a:p>
          <a:p>
            <a:endParaRPr lang="en-IE" dirty="0"/>
          </a:p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  <a:p>
            <a:r>
              <a:rPr lang="en-IE" dirty="0" err="1"/>
              <a:t>rect</a:t>
            </a:r>
            <a:r>
              <a:rPr lang="en-IE" dirty="0"/>
              <a:t>(40,5,20,20);</a:t>
            </a:r>
          </a:p>
          <a:p>
            <a:r>
              <a:rPr lang="en-IE" dirty="0"/>
              <a:t>line(5,30,20,90);</a:t>
            </a:r>
          </a:p>
          <a:p>
            <a:r>
              <a:rPr lang="en-IE" dirty="0"/>
              <a:t>ellipse(85,50,20,60);</a:t>
            </a:r>
          </a:p>
          <a:p>
            <a:r>
              <a:rPr lang="en-IE" dirty="0"/>
              <a:t>ellipse(50,80,15,15);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34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20014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size(400,300);</a:t>
            </a:r>
          </a:p>
          <a:p>
            <a:r>
              <a:rPr lang="en-IE" dirty="0"/>
              <a:t>background(250);</a:t>
            </a:r>
          </a:p>
          <a:p>
            <a:endParaRPr lang="en-IE" dirty="0"/>
          </a:p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  <a:p>
            <a:r>
              <a:rPr lang="en-IE" dirty="0" err="1"/>
              <a:t>rect</a:t>
            </a:r>
            <a:r>
              <a:rPr lang="en-IE" dirty="0"/>
              <a:t>(40,5,20,20);</a:t>
            </a:r>
          </a:p>
          <a:p>
            <a:r>
              <a:rPr lang="en-IE" dirty="0"/>
              <a:t>line(5,30,20,90);</a:t>
            </a:r>
          </a:p>
          <a:p>
            <a:r>
              <a:rPr lang="en-IE" dirty="0"/>
              <a:t>ellipse(85,50,20,60);</a:t>
            </a:r>
          </a:p>
          <a:p>
            <a:r>
              <a:rPr lang="en-IE" dirty="0"/>
              <a:t>ellipse(50,80,15,15);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35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55378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11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53986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12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8251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  <a:p>
            <a:r>
              <a:rPr lang="en-IE" dirty="0" err="1"/>
              <a:t>rect</a:t>
            </a:r>
            <a:r>
              <a:rPr lang="en-IE" dirty="0"/>
              <a:t>(40,5,20,20);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13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33150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  <a:p>
            <a:r>
              <a:rPr lang="en-IE" dirty="0" err="1"/>
              <a:t>rect</a:t>
            </a:r>
            <a:r>
              <a:rPr lang="en-IE" dirty="0"/>
              <a:t>(40,5,20,20);</a:t>
            </a:r>
          </a:p>
          <a:p>
            <a:r>
              <a:rPr lang="en-IE" dirty="0"/>
              <a:t>line(5,30,20,90);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15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06437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  <a:p>
            <a:r>
              <a:rPr lang="en-IE" dirty="0" err="1"/>
              <a:t>rect</a:t>
            </a:r>
            <a:r>
              <a:rPr lang="en-IE" dirty="0"/>
              <a:t>(40,5,20,20);</a:t>
            </a:r>
          </a:p>
          <a:p>
            <a:r>
              <a:rPr lang="en-IE" dirty="0"/>
              <a:t>line(5,30,20,90);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16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3632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  <a:p>
            <a:r>
              <a:rPr lang="en-IE" dirty="0" err="1"/>
              <a:t>rect</a:t>
            </a:r>
            <a:r>
              <a:rPr lang="en-IE" dirty="0"/>
              <a:t>(40,5,20,20);</a:t>
            </a:r>
          </a:p>
          <a:p>
            <a:r>
              <a:rPr lang="en-IE" dirty="0"/>
              <a:t>line(5,30,20,90);</a:t>
            </a:r>
          </a:p>
          <a:p>
            <a:r>
              <a:rPr lang="en-IE" dirty="0"/>
              <a:t>ellipse(85,50,20,60);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18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753956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  <a:p>
            <a:r>
              <a:rPr lang="en-IE" dirty="0" err="1"/>
              <a:t>rect</a:t>
            </a:r>
            <a:r>
              <a:rPr lang="en-IE" dirty="0"/>
              <a:t>(40,5,20,20);</a:t>
            </a:r>
          </a:p>
          <a:p>
            <a:r>
              <a:rPr lang="en-IE" dirty="0"/>
              <a:t>line(5,30,20,90);</a:t>
            </a:r>
          </a:p>
          <a:p>
            <a:r>
              <a:rPr lang="en-IE" dirty="0"/>
              <a:t>ellipse(85,50,20,60);</a:t>
            </a:r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19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41414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 err="1"/>
              <a:t>rect</a:t>
            </a:r>
            <a:r>
              <a:rPr lang="en-IE" dirty="0"/>
              <a:t>(20,30,50,30);</a:t>
            </a:r>
          </a:p>
          <a:p>
            <a:r>
              <a:rPr lang="en-IE" dirty="0" err="1"/>
              <a:t>rect</a:t>
            </a:r>
            <a:r>
              <a:rPr lang="en-IE" dirty="0"/>
              <a:t>(40,5,20,20);</a:t>
            </a:r>
          </a:p>
          <a:p>
            <a:r>
              <a:rPr lang="en-IE" dirty="0"/>
              <a:t>line(5,30,20,90);</a:t>
            </a:r>
          </a:p>
          <a:p>
            <a:r>
              <a:rPr lang="en-IE" dirty="0"/>
              <a:t>ellipse(85,50,20,60);</a:t>
            </a:r>
          </a:p>
          <a:p>
            <a:r>
              <a:rPr lang="en-IE" dirty="0"/>
              <a:t>ellipse(50,80,15,15);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63DB36-5273-45A5-A77C-FE9BE0779D84}" type="slidenum">
              <a:rPr lang="en-IE" smtClean="0"/>
              <a:t>20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46194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hyperlink" Target="mailto:ddrohan@wit.ie" TargetMode="Externa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close-up of a metal structure&#10;&#10;Description automatically generated with low confidence">
            <a:extLst>
              <a:ext uri="{FF2B5EF4-FFF2-40B4-BE49-F238E27FC236}">
                <a16:creationId xmlns:a16="http://schemas.microsoft.com/office/drawing/2014/main" id="{14F6341F-72F0-BFA6-6798-9AC71A86B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096" t="1189" r="36524" b="51187"/>
          <a:stretch/>
        </p:blipFill>
        <p:spPr>
          <a:xfrm>
            <a:off x="-6264" y="-6182"/>
            <a:ext cx="9150263" cy="5147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</p:pic>
      <p:sp>
        <p:nvSpPr>
          <p:cNvPr id="12" name="Shape 33">
            <a:extLst>
              <a:ext uri="{FF2B5EF4-FFF2-40B4-BE49-F238E27FC236}">
                <a16:creationId xmlns:a16="http://schemas.microsoft.com/office/drawing/2014/main" id="{EAD08510-7D5A-594A-AAEC-59C7087561FC}"/>
              </a:ext>
            </a:extLst>
          </p:cNvPr>
          <p:cNvSpPr/>
          <p:nvPr userDrawn="1"/>
        </p:nvSpPr>
        <p:spPr>
          <a:xfrm>
            <a:off x="3778568" y="2059379"/>
            <a:ext cx="4846151" cy="0"/>
          </a:xfrm>
          <a:prstGeom prst="line">
            <a:avLst/>
          </a:prstGeom>
          <a:ln w="3175">
            <a:solidFill>
              <a:schemeClr val="tx1"/>
            </a:solidFill>
            <a:miter lim="400000"/>
          </a:ln>
        </p:spPr>
        <p:txBody>
          <a:bodyPr lIns="0" tIns="0" rIns="0" bIns="0" anchor="ctr"/>
          <a:lstStyle/>
          <a:p>
            <a:pPr lvl="0" algn="l" defTabSz="286973" rtl="0">
              <a:defRPr sz="1100">
                <a:latin typeface="Helvetica"/>
                <a:ea typeface="Helvetica"/>
                <a:cs typeface="Helvetica"/>
                <a:sym typeface="Helvetica"/>
              </a:defRPr>
            </a:pPr>
            <a:endParaRPr sz="825" dirty="0"/>
          </a:p>
        </p:txBody>
      </p:sp>
      <p:sp>
        <p:nvSpPr>
          <p:cNvPr id="13" name="Shape 34">
            <a:extLst>
              <a:ext uri="{FF2B5EF4-FFF2-40B4-BE49-F238E27FC236}">
                <a16:creationId xmlns:a16="http://schemas.microsoft.com/office/drawing/2014/main" id="{BB2C258E-D81B-5B4E-8B1B-562CE71165EB}"/>
              </a:ext>
            </a:extLst>
          </p:cNvPr>
          <p:cNvSpPr/>
          <p:nvPr userDrawn="1"/>
        </p:nvSpPr>
        <p:spPr>
          <a:xfrm>
            <a:off x="3613319" y="2299116"/>
            <a:ext cx="1208664" cy="5909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 algn="r">
              <a:lnSpc>
                <a:spcPct val="80000"/>
              </a:lnSpc>
              <a:defRPr sz="1800"/>
            </a:pPr>
            <a:r>
              <a:rPr sz="2400" b="1" i="0" baseline="0" dirty="0">
                <a:solidFill>
                  <a:schemeClr val="bg1">
                    <a:lumMod val="85000"/>
                  </a:schemeClr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rPr>
              <a:t>Produced</a:t>
            </a:r>
          </a:p>
          <a:p>
            <a:pPr lvl="0" algn="r">
              <a:lnSpc>
                <a:spcPct val="80000"/>
              </a:lnSpc>
              <a:defRPr sz="1800"/>
            </a:pPr>
            <a:r>
              <a:rPr sz="2400" b="1" i="0" baseline="0" dirty="0">
                <a:solidFill>
                  <a:schemeClr val="bg1">
                    <a:lumMod val="85000"/>
                  </a:schemeClr>
                </a:solidFill>
                <a:latin typeface="Helvetica Neue UltraLight"/>
                <a:ea typeface="Helvetica Neue UltraLight"/>
                <a:cs typeface="Helvetica Neue UltraLight"/>
                <a:sym typeface="Helvetica Neue UltraLight"/>
              </a:rPr>
              <a:t>by</a:t>
            </a:r>
          </a:p>
        </p:txBody>
      </p:sp>
      <p:sp>
        <p:nvSpPr>
          <p:cNvPr id="15" name="Shape 35">
            <a:extLst>
              <a:ext uri="{FF2B5EF4-FFF2-40B4-BE49-F238E27FC236}">
                <a16:creationId xmlns:a16="http://schemas.microsoft.com/office/drawing/2014/main" id="{885F7572-8BDA-2441-A5EC-7D945A8A5010}"/>
              </a:ext>
            </a:extLst>
          </p:cNvPr>
          <p:cNvSpPr/>
          <p:nvPr/>
        </p:nvSpPr>
        <p:spPr>
          <a:xfrm>
            <a:off x="4970252" y="3114062"/>
            <a:ext cx="3241478" cy="5453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/>
          <a:p>
            <a:pPr lvl="0" algn="l">
              <a:lnSpc>
                <a:spcPct val="120000"/>
              </a:lnSpc>
              <a:defRPr sz="1800"/>
            </a:pPr>
            <a:r>
              <a:rPr sz="975" b="1" i="0" baseline="0" dirty="0">
                <a:solidFill>
                  <a:srgbClr val="1334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Department of Computing &amp; Mathematics</a:t>
            </a:r>
          </a:p>
          <a:p>
            <a:pPr lvl="0" algn="l">
              <a:lnSpc>
                <a:spcPct val="120000"/>
              </a:lnSpc>
              <a:defRPr sz="1800"/>
            </a:pPr>
            <a:r>
              <a:rPr lang="en-IE" sz="975" b="1" i="0" baseline="0" dirty="0">
                <a:solidFill>
                  <a:srgbClr val="1334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South East Technological University</a:t>
            </a:r>
            <a:br>
              <a:rPr lang="en-IE" sz="975" b="1" i="0" baseline="0" dirty="0">
                <a:solidFill>
                  <a:srgbClr val="1334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IE" sz="975" b="1" i="0" baseline="0" dirty="0">
                <a:solidFill>
                  <a:srgbClr val="1334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Waterford, Ireland</a:t>
            </a:r>
          </a:p>
        </p:txBody>
      </p:sp>
      <p:pic>
        <p:nvPicPr>
          <p:cNvPr id="18" name="Picture 3">
            <a:extLst>
              <a:ext uri="{FF2B5EF4-FFF2-40B4-BE49-F238E27FC236}">
                <a16:creationId xmlns:a16="http://schemas.microsoft.com/office/drawing/2014/main" id="{F323B0CE-A19A-E748-98EC-D40F56CC332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187903" y="4360424"/>
            <a:ext cx="730559" cy="730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65E7D44-1D07-9340-B610-CE9A2D7BB0E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58289" y="188773"/>
            <a:ext cx="560173" cy="63879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0A583B1-550B-C14A-A9E9-8D176BDC6F6E}"/>
              </a:ext>
            </a:extLst>
          </p:cNvPr>
          <p:cNvSpPr txBox="1"/>
          <p:nvPr userDrawn="1"/>
        </p:nvSpPr>
        <p:spPr>
          <a:xfrm>
            <a:off x="4721847" y="4551298"/>
            <a:ext cx="3425984" cy="34881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r" fontAlgn="auto"/>
            <a:r>
              <a:rPr lang="en-IE" sz="1600" b="1" i="0" u="none" strike="noStrike" baseline="0" dirty="0" err="1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  <a:sym typeface="Helvetica Light"/>
              </a:rPr>
              <a:t>setu.ie</a:t>
            </a:r>
            <a:endParaRPr lang="en-IE" sz="1600" b="1" i="0" u="none" strike="noStrike" baseline="0" dirty="0">
              <a:solidFill>
                <a:schemeClr val="bg1">
                  <a:lumMod val="85000"/>
                </a:schemeClr>
              </a:solidFill>
              <a:effectLst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Shape 35">
            <a:extLst>
              <a:ext uri="{FF2B5EF4-FFF2-40B4-BE49-F238E27FC236}">
                <a16:creationId xmlns:a16="http://schemas.microsoft.com/office/drawing/2014/main" id="{1EC3B031-7C7C-5846-BACC-8C65A8064D86}"/>
              </a:ext>
            </a:extLst>
          </p:cNvPr>
          <p:cNvSpPr/>
          <p:nvPr userDrawn="1"/>
        </p:nvSpPr>
        <p:spPr>
          <a:xfrm>
            <a:off x="4963941" y="2144699"/>
            <a:ext cx="4180058" cy="10468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/>
          <a:p>
            <a:pPr algn="l"/>
            <a:r>
              <a:rPr lang="en-IE" sz="1800" b="1" i="0" baseline="0" dirty="0"/>
              <a:t>Mr. Dave Drohan </a:t>
            </a:r>
            <a:r>
              <a:rPr lang="en-IE" sz="1600" b="1" i="0" baseline="0" dirty="0"/>
              <a:t>(</a:t>
            </a:r>
            <a:r>
              <a:rPr lang="en-IE" sz="1600" b="1" i="0" baseline="0" dirty="0">
                <a:solidFill>
                  <a:srgbClr val="006699"/>
                </a:solidFill>
                <a:uFill>
                  <a:solidFill>
                    <a:srgbClr val="006699"/>
                  </a:solidFill>
                </a:uFill>
                <a:hlinkClick r:id="rId5"/>
              </a:rPr>
              <a:t>david.drohan@setu.ie</a:t>
            </a:r>
            <a:r>
              <a:rPr lang="en-IE" sz="1600" b="1" i="0" baseline="0" dirty="0"/>
              <a:t>)</a:t>
            </a:r>
            <a:br>
              <a:rPr lang="en-IE" sz="1600" b="1" i="0" baseline="0" dirty="0"/>
            </a:br>
            <a:r>
              <a:rPr lang="en-IE" sz="1800" dirty="0" err="1">
                <a:solidFill>
                  <a:schemeClr val="tx1"/>
                </a:solidFill>
              </a:rPr>
              <a:t>Dr.</a:t>
            </a:r>
            <a:r>
              <a:rPr lang="en-IE" sz="1800" dirty="0">
                <a:solidFill>
                  <a:schemeClr val="tx1"/>
                </a:solidFill>
              </a:rPr>
              <a:t> </a:t>
            </a:r>
            <a:r>
              <a:rPr lang="en-IE" sz="1800" dirty="0" err="1">
                <a:solidFill>
                  <a:schemeClr val="tx1"/>
                </a:solidFill>
              </a:rPr>
              <a:t>Siobhán</a:t>
            </a:r>
            <a:r>
              <a:rPr lang="en-IE" sz="1800" dirty="0">
                <a:solidFill>
                  <a:schemeClr val="tx1"/>
                </a:solidFill>
              </a:rPr>
              <a:t> </a:t>
            </a:r>
            <a:r>
              <a:rPr lang="en-IE" sz="1800" dirty="0" err="1">
                <a:solidFill>
                  <a:schemeClr val="tx1"/>
                </a:solidFill>
              </a:rPr>
              <a:t>Drohan</a:t>
            </a:r>
            <a:endParaRPr lang="en-IE" sz="1800" dirty="0">
              <a:solidFill>
                <a:schemeClr val="tx1"/>
              </a:solidFill>
            </a:endParaRPr>
          </a:p>
          <a:p>
            <a:pPr algn="l"/>
            <a:r>
              <a:rPr lang="en-IE" sz="1800" dirty="0">
                <a:solidFill>
                  <a:schemeClr val="tx1"/>
                </a:solidFill>
              </a:rPr>
              <a:t>Ms. Mairead Meagher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BBD13589-119E-31F3-037B-F798E38525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38848" y="1324611"/>
            <a:ext cx="7893844" cy="542479"/>
          </a:xfrm>
        </p:spPr>
        <p:txBody>
          <a:bodyPr/>
          <a:lstStyle>
            <a:lvl1pPr>
              <a:defRPr sz="2800" b="1"/>
            </a:lvl1pPr>
          </a:lstStyle>
          <a:p>
            <a:pPr algn="r" defTabSz="366688" rtl="0"/>
            <a:r>
              <a:rPr lang="en-US" dirty="0"/>
              <a:t>Programming Fundamentals 1</a:t>
            </a:r>
          </a:p>
        </p:txBody>
      </p:sp>
    </p:spTree>
    <p:extLst>
      <p:ext uri="{BB962C8B-B14F-4D97-AF65-F5344CB8AC3E}">
        <p14:creationId xmlns:p14="http://schemas.microsoft.com/office/powerpoint/2010/main" val="312442219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775"/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0368FF"/>
              </a:buClr>
              <a:defRPr/>
            </a:lvl1pPr>
            <a:lvl2pPr>
              <a:buClr>
                <a:srgbClr val="0368FF"/>
              </a:buClr>
              <a:defRPr/>
            </a:lvl2pPr>
            <a:lvl3pPr>
              <a:buClr>
                <a:srgbClr val="0368FF"/>
              </a:buClr>
              <a:defRPr/>
            </a:lvl3pPr>
            <a:lvl4pPr>
              <a:buClr>
                <a:srgbClr val="0368FF"/>
              </a:buClr>
              <a:defRPr/>
            </a:lvl4pPr>
            <a:lvl5pPr>
              <a:buClr>
                <a:srgbClr val="0368FF"/>
              </a:buClr>
              <a:defRPr/>
            </a:lvl5pPr>
          </a:lstStyle>
          <a:p>
            <a:pPr lvl="0">
              <a:defRPr sz="1800"/>
            </a:pPr>
            <a:r>
              <a:rPr sz="2400" dirty="0"/>
              <a:t>Body Level One</a:t>
            </a:r>
          </a:p>
          <a:p>
            <a:pPr lvl="1">
              <a:defRPr sz="1800"/>
            </a:pPr>
            <a:r>
              <a:rPr sz="2400" dirty="0"/>
              <a:t>Body Level Two</a:t>
            </a:r>
          </a:p>
          <a:p>
            <a:pPr lvl="2">
              <a:defRPr sz="1800"/>
            </a:pPr>
            <a:r>
              <a:rPr sz="2400" dirty="0"/>
              <a:t>Body Level Three</a:t>
            </a:r>
          </a:p>
          <a:p>
            <a:pPr lvl="3">
              <a:defRPr sz="1800"/>
            </a:pPr>
            <a:r>
              <a:rPr sz="2400" dirty="0"/>
              <a:t>Body Level Four</a:t>
            </a:r>
          </a:p>
          <a:p>
            <a:pPr lvl="4">
              <a:defRPr sz="1800"/>
            </a:pPr>
            <a:r>
              <a:rPr sz="2400" dirty="0"/>
              <a:t>Body Level Five</a:t>
            </a:r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xfrm>
            <a:off x="6553201" y="4875912"/>
            <a:ext cx="1905000" cy="283023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5" name="Rectangle 6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14688" y="4895886"/>
            <a:ext cx="2430270" cy="2411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6526" tIns="38263" rIns="76526" bIns="38263" numCol="1" anchor="b" anchorCtr="0" compatLnSpc="1">
            <a:prstTxWarp prst="textNoShape">
              <a:avLst/>
            </a:prstTxWarp>
          </a:bodyPr>
          <a:lstStyle>
            <a:lvl1pPr algn="ctr">
              <a:defRPr sz="1125" b="0" i="0">
                <a:latin typeface="Helvetica Neue Light"/>
                <a:cs typeface="Helvetica Neue Light"/>
              </a:defRPr>
            </a:lvl1pPr>
          </a:lstStyle>
          <a:p>
            <a:r>
              <a:rPr lang="en-IE"/>
              <a:t>https://processing.org/ </a:t>
            </a:r>
            <a:endParaRPr lang="en-IE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FE51DA-9AF5-F835-204E-B5376FB7A7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946552-8ABC-2684-8EA3-A12C826FB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AAC3EAD-3ACD-68D9-A159-986D3E0E55D6}"/>
              </a:ext>
            </a:extLst>
          </p:cNvPr>
          <p:cNvSpPr/>
          <p:nvPr userDrawn="1"/>
        </p:nvSpPr>
        <p:spPr>
          <a:xfrm>
            <a:off x="375385" y="683393"/>
            <a:ext cx="7324826" cy="327259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41451682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https://processing.org/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27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1" y="4902399"/>
            <a:ext cx="9143989" cy="241102"/>
          </a:xfrm>
          <a:prstGeom prst="rect">
            <a:avLst/>
          </a:prstGeom>
          <a:solidFill>
            <a:srgbClr val="036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 defTabSz="366737" rtl="0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21" y="4851841"/>
            <a:ext cx="9143978" cy="35060"/>
          </a:xfrm>
          <a:prstGeom prst="rect">
            <a:avLst/>
          </a:prstGeom>
          <a:solidFill>
            <a:srgbClr val="1F3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395536" y="0"/>
            <a:ext cx="7772401" cy="761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418" tIns="54418" rIns="54418" bIns="54418" anchor="b"/>
          <a:lstStyle/>
          <a:p>
            <a:pPr lvl="0">
              <a:defRPr sz="1800"/>
            </a:pPr>
            <a:r>
              <a:rPr sz="2775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395536" y="843558"/>
            <a:ext cx="7772401" cy="4299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418" tIns="54418" rIns="54418" bIns="54418"/>
          <a:lstStyle/>
          <a:p>
            <a:pPr lvl="0">
              <a:defRPr sz="1800"/>
            </a:pPr>
            <a:r>
              <a:rPr sz="2400" dirty="0"/>
              <a:t>Body Level One</a:t>
            </a:r>
          </a:p>
          <a:p>
            <a:pPr lvl="1">
              <a:defRPr sz="1800"/>
            </a:pPr>
            <a:r>
              <a:rPr sz="2400" dirty="0"/>
              <a:t>Body Level Two</a:t>
            </a:r>
          </a:p>
          <a:p>
            <a:pPr lvl="2">
              <a:defRPr sz="1800"/>
            </a:pPr>
            <a:r>
              <a:rPr sz="2400" dirty="0"/>
              <a:t>Body Level Three</a:t>
            </a:r>
          </a:p>
          <a:p>
            <a:pPr lvl="3">
              <a:defRPr sz="1800"/>
            </a:pPr>
            <a:r>
              <a:rPr sz="2400" dirty="0"/>
              <a:t>Body Level Four</a:t>
            </a:r>
          </a:p>
          <a:p>
            <a:pPr lvl="4">
              <a:defRPr sz="1800"/>
            </a:pPr>
            <a:r>
              <a:rPr sz="2400" dirty="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553201" y="4847061"/>
            <a:ext cx="1905000" cy="283023"/>
          </a:xfrm>
          <a:prstGeom prst="rect">
            <a:avLst/>
          </a:prstGeom>
          <a:ln w="12700">
            <a:miter lim="400000"/>
          </a:ln>
        </p:spPr>
        <p:txBody>
          <a:bodyPr lIns="54418" tIns="54418" rIns="54418" bIns="54418" anchor="b">
            <a:spAutoFit/>
          </a:bodyPr>
          <a:lstStyle>
            <a:lvl1pPr algn="r" defTabSz="573946">
              <a:defRPr sz="1125">
                <a:solidFill>
                  <a:srgbClr val="FFFFFF"/>
                </a:solidFill>
                <a:latin typeface="+mn-lt"/>
                <a:ea typeface="Tahoma"/>
                <a:cs typeface="Tahoma"/>
                <a:sym typeface="Tahoma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hape 5"/>
          <p:cNvSpPr/>
          <p:nvPr/>
        </p:nvSpPr>
        <p:spPr>
          <a:xfrm>
            <a:off x="467545" y="789552"/>
            <a:ext cx="7128792" cy="1"/>
          </a:xfrm>
          <a:prstGeom prst="line">
            <a:avLst/>
          </a:prstGeom>
          <a:ln w="12700">
            <a:solidFill>
              <a:srgbClr val="94BBE7"/>
            </a:solidFill>
          </a:ln>
          <a:effectLst>
            <a:outerShdw blurRad="101600" dist="12700" dir="2700000" rotWithShape="0">
              <a:srgbClr val="003D62">
                <a:alpha val="20000"/>
              </a:srgbClr>
            </a:outerShdw>
          </a:effectLst>
        </p:spPr>
        <p:txBody>
          <a:bodyPr lIns="40814" tIns="40814" rIns="40814" bIns="40814"/>
          <a:lstStyle/>
          <a:p>
            <a:pPr lvl="0" algn="l" defTabSz="286973"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200" dirty="0"/>
          </a:p>
        </p:txBody>
      </p:sp>
      <p:sp>
        <p:nvSpPr>
          <p:cNvPr id="10" name="Rectangle 6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14688" y="4888982"/>
            <a:ext cx="2430270" cy="2411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6526" tIns="38263" rIns="76526" bIns="38263" numCol="1" anchor="b" anchorCtr="0" compatLnSpc="1">
            <a:prstTxWarp prst="textNoShape">
              <a:avLst/>
            </a:prstTxWarp>
          </a:bodyPr>
          <a:lstStyle>
            <a:lvl1pPr algn="ctr">
              <a:defRPr sz="1125" b="0" i="0">
                <a:solidFill>
                  <a:schemeClr val="bg1"/>
                </a:solidFill>
                <a:latin typeface="Helvetica Neue Light"/>
                <a:cs typeface="Helvetica Neue Light"/>
              </a:defRPr>
            </a:lvl1pPr>
          </a:lstStyle>
          <a:p>
            <a:r>
              <a:rPr lang="en-IE"/>
              <a:t>https://processing.org/ </a:t>
            </a:r>
            <a:endParaRPr lang="en-I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3B9B00-B977-E94D-8CAA-76ABE98D04EE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25401" y="55577"/>
            <a:ext cx="525609" cy="52560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3" r:id="rId2"/>
    <p:sldLayoutId id="2147483668" r:id="rId3"/>
    <p:sldLayoutId id="2147483669" r:id="rId4"/>
  </p:sldLayoutIdLst>
  <p:transition spd="med"/>
  <p:hf hdr="0" dt="0"/>
  <p:txStyles>
    <p:titleStyle>
      <a:lvl1pPr>
        <a:defRPr sz="2775">
          <a:latin typeface="Helvetica Neue Light"/>
          <a:ea typeface="Helvetica Neue Light"/>
          <a:cs typeface="Helvetica Neue Light"/>
          <a:sym typeface="Helvetica Neue Light"/>
        </a:defRPr>
      </a:lvl1pPr>
      <a:lvl2pPr>
        <a:defRPr sz="2775">
          <a:latin typeface="Helvetica Neue Light"/>
          <a:ea typeface="Helvetica Neue Light"/>
          <a:cs typeface="Helvetica Neue Light"/>
          <a:sym typeface="Helvetica Neue Light"/>
        </a:defRPr>
      </a:lvl2pPr>
      <a:lvl3pPr>
        <a:defRPr sz="2775">
          <a:latin typeface="Helvetica Neue Light"/>
          <a:ea typeface="Helvetica Neue Light"/>
          <a:cs typeface="Helvetica Neue Light"/>
          <a:sym typeface="Helvetica Neue Light"/>
        </a:defRPr>
      </a:lvl3pPr>
      <a:lvl4pPr>
        <a:defRPr sz="2775">
          <a:latin typeface="Helvetica Neue Light"/>
          <a:ea typeface="Helvetica Neue Light"/>
          <a:cs typeface="Helvetica Neue Light"/>
          <a:sym typeface="Helvetica Neue Light"/>
        </a:defRPr>
      </a:lvl4pPr>
      <a:lvl5pPr>
        <a:defRPr sz="2775">
          <a:latin typeface="Helvetica Neue Light"/>
          <a:ea typeface="Helvetica Neue Light"/>
          <a:cs typeface="Helvetica Neue Light"/>
          <a:sym typeface="Helvetica Neue Light"/>
        </a:defRPr>
      </a:lvl5pPr>
      <a:lvl6pPr indent="286973">
        <a:defRPr sz="2775">
          <a:latin typeface="Helvetica Neue Light"/>
          <a:ea typeface="Helvetica Neue Light"/>
          <a:cs typeface="Helvetica Neue Light"/>
          <a:sym typeface="Helvetica Neue Light"/>
        </a:defRPr>
      </a:lvl6pPr>
      <a:lvl7pPr indent="573946">
        <a:defRPr sz="2775">
          <a:latin typeface="Helvetica Neue Light"/>
          <a:ea typeface="Helvetica Neue Light"/>
          <a:cs typeface="Helvetica Neue Light"/>
          <a:sym typeface="Helvetica Neue Light"/>
        </a:defRPr>
      </a:lvl7pPr>
      <a:lvl8pPr indent="860919">
        <a:defRPr sz="2775">
          <a:latin typeface="Helvetica Neue Light"/>
          <a:ea typeface="Helvetica Neue Light"/>
          <a:cs typeface="Helvetica Neue Light"/>
          <a:sym typeface="Helvetica Neue Light"/>
        </a:defRPr>
      </a:lvl8pPr>
      <a:lvl9pPr indent="1147892">
        <a:defRPr sz="2775">
          <a:latin typeface="Helvetica Neue Light"/>
          <a:ea typeface="Helvetica Neue Light"/>
          <a:cs typeface="Helvetica Neue Light"/>
          <a:sym typeface="Helvetica Neue Light"/>
        </a:defRPr>
      </a:lvl9pPr>
    </p:titleStyle>
    <p:bodyStyle>
      <a:lvl1pPr marL="292097" indent="-292097">
        <a:spcBef>
          <a:spcPts val="377"/>
        </a:spcBef>
        <a:buClr>
          <a:srgbClr val="008000"/>
        </a:buClr>
        <a:buSzPct val="100000"/>
        <a:buFont typeface="Wingdings"/>
        <a:buChar char="❑"/>
        <a:defRPr sz="2400">
          <a:latin typeface="Helvetica Neue Light"/>
          <a:ea typeface="Helvetica Neue Light"/>
          <a:cs typeface="Helvetica Neue Light"/>
          <a:sym typeface="Helvetica Neue Light"/>
        </a:defRPr>
      </a:lvl1pPr>
      <a:lvl2pPr marL="570956" indent="-283984">
        <a:spcBef>
          <a:spcPts val="377"/>
        </a:spcBef>
        <a:buClr>
          <a:srgbClr val="008000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2pPr>
      <a:lvl3pPr marL="846570" indent="-272624">
        <a:spcBef>
          <a:spcPts val="377"/>
        </a:spcBef>
        <a:buClr>
          <a:srgbClr val="008000"/>
        </a:buClr>
        <a:buSzPct val="95000"/>
        <a:buFont typeface="Wingdings"/>
        <a:buChar char="⬥"/>
        <a:defRPr sz="2400">
          <a:latin typeface="Helvetica Neue Light"/>
          <a:ea typeface="Helvetica Neue Light"/>
          <a:cs typeface="Helvetica Neue Light"/>
          <a:sym typeface="Helvetica Neue Light"/>
        </a:defRPr>
      </a:lvl3pPr>
      <a:lvl4pPr marL="1163835" indent="-302916">
        <a:spcBef>
          <a:spcPts val="377"/>
        </a:spcBef>
        <a:buClr>
          <a:srgbClr val="008000"/>
        </a:buClr>
        <a:buSzPct val="65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4pPr>
      <a:lvl5pPr marL="1450808" indent="-302916">
        <a:spcBef>
          <a:spcPts val="377"/>
        </a:spcBef>
        <a:buClr>
          <a:srgbClr val="008000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5pPr>
      <a:lvl6pPr marL="1737781" indent="-302916">
        <a:spcBef>
          <a:spcPts val="377"/>
        </a:spcBef>
        <a:buClr>
          <a:srgbClr val="006699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6pPr>
      <a:lvl7pPr marL="2024754" indent="-302916">
        <a:spcBef>
          <a:spcPts val="377"/>
        </a:spcBef>
        <a:buClr>
          <a:srgbClr val="006699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7pPr>
      <a:lvl8pPr marL="2311727" indent="-302916">
        <a:spcBef>
          <a:spcPts val="377"/>
        </a:spcBef>
        <a:buClr>
          <a:srgbClr val="006699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8pPr>
      <a:lvl9pPr marL="2598700" indent="-302916">
        <a:spcBef>
          <a:spcPts val="377"/>
        </a:spcBef>
        <a:buClr>
          <a:srgbClr val="006699"/>
        </a:buClr>
        <a:buSzPct val="60000"/>
        <a:buFont typeface="Wingdings"/>
        <a:buChar char="■"/>
        <a:defRPr sz="2400">
          <a:latin typeface="Helvetica Neue Light"/>
          <a:ea typeface="Helvetica Neue Light"/>
          <a:cs typeface="Helvetica Neue Light"/>
          <a:sym typeface="Helvetica Neue Light"/>
        </a:defRPr>
      </a:lvl9pPr>
    </p:bodyStyle>
    <p:otherStyle>
      <a:lvl1pPr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1pPr>
      <a:lvl2pPr indent="286973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2pPr>
      <a:lvl3pPr indent="573946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3pPr>
      <a:lvl4pPr indent="860919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4pPr>
      <a:lvl5pPr indent="1147892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5pPr>
      <a:lvl6pPr indent="1434865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6pPr>
      <a:lvl7pPr indent="1721838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7pPr>
      <a:lvl8pPr indent="2008811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8pPr>
      <a:lvl9pPr indent="2295784" algn="r">
        <a:defRPr>
          <a:solidFill>
            <a:schemeClr val="tx1"/>
          </a:solidFill>
          <a:latin typeface="+mn-lt"/>
          <a:ea typeface="+mn-ea"/>
          <a:cs typeface="+mn-cs"/>
          <a:sym typeface="Tahom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66A5DAE-8FD5-49CE-E28B-6EDA2BB14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654" y="1010648"/>
            <a:ext cx="7893844" cy="1077818"/>
          </a:xfrm>
        </p:spPr>
        <p:txBody>
          <a:bodyPr/>
          <a:lstStyle/>
          <a:p>
            <a:pPr algn="r" defTabSz="366688" rtl="0"/>
            <a:r>
              <a:rPr lang="en-US" sz="3200" dirty="0"/>
              <a:t>Programming Fundamentals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 err="1"/>
              <a:t>rect</a:t>
            </a:r>
            <a:r>
              <a:rPr lang="en-IE" sz="3200" dirty="0"/>
              <a:t>()</a:t>
            </a:r>
          </a:p>
        </p:txBody>
      </p:sp>
      <p:pic>
        <p:nvPicPr>
          <p:cNvPr id="1026" name="Picture 2" descr="C:\Users\Siobhan\Dropbox\Programming Fundamentals (1)\Semester 1\Sept 2015 specifics\Processing\repo\topic01\book\img\0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986" y="980239"/>
            <a:ext cx="5143500" cy="318302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4DA12-69BB-93E1-4BFF-636C13EB481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10</a:t>
            </a:fld>
            <a:endParaRPr lang="en-I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62916F4-6D50-71BC-4BBF-EBFA86A8BB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97436591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23DA99-84F8-4A4C-A70F-94D34A73AE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18109" b="65660"/>
          <a:stretch/>
        </p:blipFill>
        <p:spPr>
          <a:xfrm>
            <a:off x="691034" y="910316"/>
            <a:ext cx="5679873" cy="205506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2" descr="C:\Users\Siobhan\Dropbox\Programming Fundamentals (1)\Semester 1\Sept 2015 specifics\Processing\repo\topic01\book\img\09.png">
            <a:extLst>
              <a:ext uri="{FF2B5EF4-FFF2-40B4-BE49-F238E27FC236}">
                <a16:creationId xmlns:a16="http://schemas.microsoft.com/office/drawing/2014/main" id="{1992DC9F-DCFE-4FA2-A5EF-80B4FC37FF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2020" y="2573508"/>
            <a:ext cx="2857500" cy="176834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 err="1"/>
              <a:t>rect</a:t>
            </a:r>
            <a:r>
              <a:rPr lang="en-IE" sz="3200" dirty="0"/>
              <a:t>() – drawing a rectangle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9EBD8-A9BC-AD55-5717-023DE80577A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11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64F442-9977-FD77-17A0-E38358D03F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14279252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23DA99-84F8-4A4C-A70F-94D34A73AE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18109" b="65660"/>
          <a:stretch/>
        </p:blipFill>
        <p:spPr>
          <a:xfrm>
            <a:off x="691034" y="910316"/>
            <a:ext cx="5679873" cy="205506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2" descr="C:\Users\Siobhan\Dropbox\Programming Fundamentals (1)\Semester 1\Sept 2015 specifics\Processing\repo\topic01\book\img\09.png">
            <a:extLst>
              <a:ext uri="{FF2B5EF4-FFF2-40B4-BE49-F238E27FC236}">
                <a16:creationId xmlns:a16="http://schemas.microsoft.com/office/drawing/2014/main" id="{1992DC9F-DCFE-4FA2-A5EF-80B4FC37FF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2020" y="2573508"/>
            <a:ext cx="2857500" cy="176834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 err="1"/>
              <a:t>rect</a:t>
            </a:r>
            <a:r>
              <a:rPr lang="en-IE" sz="3200" dirty="0"/>
              <a:t>() – drawing a rectangle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9EBD8-A9BC-AD55-5717-023DE80577A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12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64F442-9977-FD77-17A0-E38358D03F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6BCCA58-ED32-13FC-3391-5578F050AA8D}"/>
              </a:ext>
            </a:extLst>
          </p:cNvPr>
          <p:cNvCxnSpPr>
            <a:cxnSpLocks/>
          </p:cNvCxnSpPr>
          <p:nvPr/>
        </p:nvCxnSpPr>
        <p:spPr>
          <a:xfrm flipV="1">
            <a:off x="569742" y="1804264"/>
            <a:ext cx="661181" cy="130961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EFAA905-5CA6-A22F-A937-3CB142E591A2}"/>
              </a:ext>
            </a:extLst>
          </p:cNvPr>
          <p:cNvSpPr txBox="1"/>
          <p:nvPr/>
        </p:nvSpPr>
        <p:spPr>
          <a:xfrm>
            <a:off x="96715" y="3113882"/>
            <a:ext cx="720927" cy="92333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sz="1800" dirty="0">
                <a:solidFill>
                  <a:srgbClr val="FF0000"/>
                </a:solidFill>
              </a:rPr>
              <a:t>Click to Run</a:t>
            </a:r>
          </a:p>
        </p:txBody>
      </p:sp>
      <p:pic>
        <p:nvPicPr>
          <p:cNvPr id="12" name="Picture 3" descr="C:\Users\Siobhan\Dropbox\Programming Fundamentals (1)\Semester 1\Sept 2015 specifics\Processing\repo\topic01\book\img\12.png">
            <a:extLst>
              <a:ext uri="{FF2B5EF4-FFF2-40B4-BE49-F238E27FC236}">
                <a16:creationId xmlns:a16="http://schemas.microsoft.com/office/drawing/2014/main" id="{84B643E4-A035-2005-9412-78044D5A31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6620" y="942088"/>
            <a:ext cx="1657350" cy="1910556"/>
          </a:xfrm>
          <a:prstGeom prst="rect">
            <a:avLst/>
          </a:prstGeom>
          <a:noFill/>
          <a:ln w="12700">
            <a:solidFill>
              <a:schemeClr val="tx1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B4B7BEC-CDF5-69F3-3E24-16A947CC09A0}"/>
              </a:ext>
            </a:extLst>
          </p:cNvPr>
          <p:cNvCxnSpPr>
            <a:cxnSpLocks/>
          </p:cNvCxnSpPr>
          <p:nvPr/>
        </p:nvCxnSpPr>
        <p:spPr>
          <a:xfrm flipV="1">
            <a:off x="7336302" y="2197835"/>
            <a:ext cx="499989" cy="74460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709927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6F490D-5DEE-4B86-99C2-E6B1C041E7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-257" b="63333"/>
          <a:stretch/>
        </p:blipFill>
        <p:spPr>
          <a:xfrm>
            <a:off x="422447" y="876593"/>
            <a:ext cx="6274733" cy="26210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 err="1"/>
              <a:t>rect</a:t>
            </a:r>
            <a:r>
              <a:rPr lang="en-IE" sz="3200" dirty="0"/>
              <a:t>() – drawing a square</a:t>
            </a:r>
          </a:p>
        </p:txBody>
      </p:sp>
      <p:sp>
        <p:nvSpPr>
          <p:cNvPr id="3" name="Oval 2"/>
          <p:cNvSpPr/>
          <p:nvPr/>
        </p:nvSpPr>
        <p:spPr>
          <a:xfrm>
            <a:off x="2595489" y="2647413"/>
            <a:ext cx="171450" cy="3429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 sz="1688"/>
          </a:p>
        </p:txBody>
      </p:sp>
      <p:pic>
        <p:nvPicPr>
          <p:cNvPr id="6" name="Picture 4" descr="C:\Users\Siobhan\Dropbox\Programming Fundamentals (1)\Semester 1\Sept 2015 specifics\Processing\repo\topic01\book\img\1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1860" y="1103052"/>
            <a:ext cx="1623611" cy="187166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0695" y="3678966"/>
            <a:ext cx="3648694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IE" sz="1500" dirty="0"/>
              <a:t>Note how each line of code has a semi-colon (;) at the end of it.  This is called a </a:t>
            </a:r>
            <a:r>
              <a:rPr lang="en-IE" sz="1500" dirty="0">
                <a:solidFill>
                  <a:srgbClr val="FF0000"/>
                </a:solidFill>
              </a:rPr>
              <a:t>statement terminator</a:t>
            </a:r>
            <a:r>
              <a:rPr lang="en-IE" sz="1500" dirty="0"/>
              <a:t> and must be included.</a:t>
            </a:r>
          </a:p>
        </p:txBody>
      </p:sp>
      <p:cxnSp>
        <p:nvCxnSpPr>
          <p:cNvPr id="7" name="Straight Arrow Connector 6"/>
          <p:cNvCxnSpPr>
            <a:cxnSpLocks/>
            <a:stCxn id="4" idx="0"/>
            <a:endCxn id="3" idx="3"/>
          </p:cNvCxnSpPr>
          <p:nvPr/>
        </p:nvCxnSpPr>
        <p:spPr>
          <a:xfrm flipV="1">
            <a:off x="2075042" y="2940096"/>
            <a:ext cx="545555" cy="7388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28AE18-0281-B82B-DC3D-9F77BBD0BFB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13</a:t>
            </a:fld>
            <a:endParaRPr lang="en-I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9F966C07-1E13-6871-58B9-DC83A87258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74D3E37-B7C1-5E87-8393-1A6F03E33E2A}"/>
              </a:ext>
            </a:extLst>
          </p:cNvPr>
          <p:cNvCxnSpPr>
            <a:cxnSpLocks/>
          </p:cNvCxnSpPr>
          <p:nvPr/>
        </p:nvCxnSpPr>
        <p:spPr>
          <a:xfrm>
            <a:off x="7005711" y="1589649"/>
            <a:ext cx="749984" cy="17809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491204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line()</a:t>
            </a:r>
          </a:p>
        </p:txBody>
      </p:sp>
      <p:pic>
        <p:nvPicPr>
          <p:cNvPr id="2050" name="Picture 2" descr="C:\Users\Siobhan\Dropbox\Programming Fundamentals (1)\Semester 1\Sept 2015 specifics\Processing\repo\topic01\book\img\14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8755" y="1008155"/>
            <a:ext cx="4800600" cy="312718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629897-F6A2-139C-7683-45E3520AAA1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14</a:t>
            </a:fld>
            <a:endParaRPr lang="en-I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87EE730-F308-E345-D9B6-BE720E07C8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90417768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526B1F-F384-43B0-BC8C-1CF1FEA538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-257" b="62222"/>
          <a:stretch/>
        </p:blipFill>
        <p:spPr>
          <a:xfrm>
            <a:off x="674666" y="861646"/>
            <a:ext cx="5655796" cy="243413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2" descr="C:\Users\Siobhan\Dropbox\Programming Fundamentals (1)\Semester 1\Sept 2015 specifics\Processing\repo\topic01\book\img\14.png">
            <a:extLst>
              <a:ext uri="{FF2B5EF4-FFF2-40B4-BE49-F238E27FC236}">
                <a16:creationId xmlns:a16="http://schemas.microsoft.com/office/drawing/2014/main" id="{CBE181AD-C6B1-497A-AC1C-03650E8BF67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9877" y="2461257"/>
            <a:ext cx="2916304" cy="189972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line() – drawing a line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4AF1E3-6C20-ED2A-D211-C5E959CE913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15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E0D158-E458-0CEA-E69A-3C980530AB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97171054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526B1F-F384-43B0-BC8C-1CF1FEA538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-257" b="62222"/>
          <a:stretch/>
        </p:blipFill>
        <p:spPr>
          <a:xfrm>
            <a:off x="674666" y="861646"/>
            <a:ext cx="5655796" cy="243413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2" descr="C:\Users\Siobhan\Dropbox\Programming Fundamentals (1)\Semester 1\Sept 2015 specifics\Processing\repo\topic01\book\img\14.png">
            <a:extLst>
              <a:ext uri="{FF2B5EF4-FFF2-40B4-BE49-F238E27FC236}">
                <a16:creationId xmlns:a16="http://schemas.microsoft.com/office/drawing/2014/main" id="{CBE181AD-C6B1-497A-AC1C-03650E8BF67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9877" y="2461257"/>
            <a:ext cx="2916304" cy="189972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line() – drawing a line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4AF1E3-6C20-ED2A-D211-C5E959CE913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16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E0D158-E458-0CEA-E69A-3C980530AB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  <p:pic>
        <p:nvPicPr>
          <p:cNvPr id="4" name="Picture 3" descr="C:\Users\Siobhan\Dropbox\Programming Fundamentals (1)\Semester 1\Sept 2015 specifics\Processing\repo\topic01\book\img\15.png">
            <a:extLst>
              <a:ext uri="{FF2B5EF4-FFF2-40B4-BE49-F238E27FC236}">
                <a16:creationId xmlns:a16="http://schemas.microsoft.com/office/drawing/2014/main" id="{4B7E55A5-EEA9-1816-75FA-D6CC70835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7506" y="908307"/>
            <a:ext cx="1657350" cy="191055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08DEB6F-1B48-4B31-9312-431172405BEB}"/>
              </a:ext>
            </a:extLst>
          </p:cNvPr>
          <p:cNvCxnSpPr>
            <a:cxnSpLocks/>
          </p:cNvCxnSpPr>
          <p:nvPr/>
        </p:nvCxnSpPr>
        <p:spPr>
          <a:xfrm flipV="1">
            <a:off x="569742" y="1804264"/>
            <a:ext cx="661181" cy="130961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59E909D-5B90-20CC-0385-DDCAE02E0DD5}"/>
              </a:ext>
            </a:extLst>
          </p:cNvPr>
          <p:cNvSpPr txBox="1"/>
          <p:nvPr/>
        </p:nvSpPr>
        <p:spPr>
          <a:xfrm>
            <a:off x="96715" y="3113882"/>
            <a:ext cx="720927" cy="92333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sz="1800" dirty="0">
                <a:solidFill>
                  <a:srgbClr val="FF0000"/>
                </a:solidFill>
              </a:rPr>
              <a:t>Click to Run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F6925F1-5F01-7B8E-89DD-7DB3B7D54371}"/>
              </a:ext>
            </a:extLst>
          </p:cNvPr>
          <p:cNvCxnSpPr>
            <a:cxnSpLocks/>
          </p:cNvCxnSpPr>
          <p:nvPr/>
        </p:nvCxnSpPr>
        <p:spPr>
          <a:xfrm flipV="1">
            <a:off x="7012745" y="2199447"/>
            <a:ext cx="619565" cy="6194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5556356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-91234"/>
            <a:ext cx="6172200" cy="857250"/>
          </a:xfrm>
        </p:spPr>
        <p:txBody>
          <a:bodyPr/>
          <a:lstStyle/>
          <a:p>
            <a:r>
              <a:rPr lang="en-IE" sz="3200" dirty="0"/>
              <a:t>ellipse()</a:t>
            </a:r>
          </a:p>
        </p:txBody>
      </p:sp>
      <p:pic>
        <p:nvPicPr>
          <p:cNvPr id="3074" name="Picture 2" descr="C:\Users\Siobhan\Dropbox\Programming Fundamentals (1)\Semester 1\Sept 2015 specifics\Processing\repo\topic01\book\img\1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327" y="996553"/>
            <a:ext cx="5079874" cy="315039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9E0D6D-4C93-5A28-8F7B-70931F21289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17</a:t>
            </a:fld>
            <a:endParaRPr lang="en-I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1E8CCB4-E479-3C38-4E8C-B3B77B14E2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67367952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A99076-BB79-4770-A43E-376F166F6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111"/>
          <a:stretch/>
        </p:blipFill>
        <p:spPr>
          <a:xfrm>
            <a:off x="641392" y="879431"/>
            <a:ext cx="5494521" cy="244054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2" descr="C:\Users\Siobhan\Dropbox\Programming Fundamentals (1)\Semester 1\Sept 2015 specifics\Processing\repo\topic01\book\img\16.png">
            <a:extLst>
              <a:ext uri="{FF2B5EF4-FFF2-40B4-BE49-F238E27FC236}">
                <a16:creationId xmlns:a16="http://schemas.microsoft.com/office/drawing/2014/main" id="{A25B3797-B686-42C0-8F7F-7C79ED33C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823" y="2414810"/>
            <a:ext cx="2981850" cy="184925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11" y="0"/>
            <a:ext cx="7772401" cy="761815"/>
          </a:xfrm>
        </p:spPr>
        <p:txBody>
          <a:bodyPr/>
          <a:lstStyle/>
          <a:p>
            <a:r>
              <a:rPr lang="en-IE" sz="3200" dirty="0"/>
              <a:t>ellipse() – drawing an oval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C68B9-8C80-2908-3B51-1581DC2CB24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18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CD472C-B8B6-4CA5-6CA7-10067C1CEC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752154975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A99076-BB79-4770-A43E-376F166F6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111"/>
          <a:stretch/>
        </p:blipFill>
        <p:spPr>
          <a:xfrm>
            <a:off x="641392" y="879431"/>
            <a:ext cx="5494521" cy="244054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2" descr="C:\Users\Siobhan\Dropbox\Programming Fundamentals (1)\Semester 1\Sept 2015 specifics\Processing\repo\topic01\book\img\16.png">
            <a:extLst>
              <a:ext uri="{FF2B5EF4-FFF2-40B4-BE49-F238E27FC236}">
                <a16:creationId xmlns:a16="http://schemas.microsoft.com/office/drawing/2014/main" id="{A25B3797-B686-42C0-8F7F-7C79ED33C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823" y="2414810"/>
            <a:ext cx="2981850" cy="184925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11" y="0"/>
            <a:ext cx="7772401" cy="761815"/>
          </a:xfrm>
        </p:spPr>
        <p:txBody>
          <a:bodyPr/>
          <a:lstStyle/>
          <a:p>
            <a:r>
              <a:rPr lang="en-IE" sz="3200" dirty="0"/>
              <a:t>ellipse() – drawing an oval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C68B9-8C80-2908-3B51-1581DC2CB24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19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CD472C-B8B6-4CA5-6CA7-10067C1CEC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  <p:pic>
        <p:nvPicPr>
          <p:cNvPr id="4" name="Picture 2" descr="C:\Users\Siobhan\Dropbox\Programming Fundamentals (1)\Semester 1\Sept 2015 specifics\Processing\repo\topic01\book\img\17.png">
            <a:extLst>
              <a:ext uri="{FF2B5EF4-FFF2-40B4-BE49-F238E27FC236}">
                <a16:creationId xmlns:a16="http://schemas.microsoft.com/office/drawing/2014/main" id="{F6A35BFF-E578-DFBC-8BCE-A89C8A75E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8369" y="890346"/>
            <a:ext cx="1664494" cy="1928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EC1CBFD-E481-03E7-B1C2-F08EFE0BD447}"/>
              </a:ext>
            </a:extLst>
          </p:cNvPr>
          <p:cNvCxnSpPr>
            <a:cxnSpLocks/>
          </p:cNvCxnSpPr>
          <p:nvPr/>
        </p:nvCxnSpPr>
        <p:spPr>
          <a:xfrm flipV="1">
            <a:off x="569742" y="1804264"/>
            <a:ext cx="661181" cy="130961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C374BB6-2D4C-653F-BDAA-6B2A2FD1A1D6}"/>
              </a:ext>
            </a:extLst>
          </p:cNvPr>
          <p:cNvSpPr txBox="1"/>
          <p:nvPr/>
        </p:nvSpPr>
        <p:spPr>
          <a:xfrm>
            <a:off x="96715" y="3113882"/>
            <a:ext cx="720927" cy="92333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sz="1800" dirty="0">
                <a:solidFill>
                  <a:srgbClr val="FF0000"/>
                </a:solidFill>
              </a:rPr>
              <a:t>Click to Run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F156EB2-673B-3FA3-E820-64037396641D}"/>
              </a:ext>
            </a:extLst>
          </p:cNvPr>
          <p:cNvCxnSpPr>
            <a:cxnSpLocks/>
          </p:cNvCxnSpPr>
          <p:nvPr/>
        </p:nvCxnSpPr>
        <p:spPr>
          <a:xfrm flipV="1">
            <a:off x="7666892" y="2202789"/>
            <a:ext cx="583718" cy="81473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12473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CAF952-5A2C-D812-8D8D-4C27846B4F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21F4FC-FE41-54C9-046A-9BF99B136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Course Info</a:t>
            </a:r>
            <a:endParaRPr lang="en-IE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E5F8875-BE14-6F78-797D-7623587C6E38}"/>
              </a:ext>
            </a:extLst>
          </p:cNvPr>
          <p:cNvCxnSpPr/>
          <p:nvPr/>
        </p:nvCxnSpPr>
        <p:spPr>
          <a:xfrm>
            <a:off x="192024" y="2240280"/>
            <a:ext cx="8705088" cy="0"/>
          </a:xfrm>
          <a:prstGeom prst="line">
            <a:avLst/>
          </a:prstGeom>
          <a:noFill/>
          <a:ln w="15875" cap="flat">
            <a:solidFill>
              <a:srgbClr val="84AEFF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Title 2">
            <a:extLst>
              <a:ext uri="{FF2B5EF4-FFF2-40B4-BE49-F238E27FC236}">
                <a16:creationId xmlns:a16="http://schemas.microsoft.com/office/drawing/2014/main" id="{F3D22CC2-63B9-5CB6-174A-205E5A7B9B8B}"/>
              </a:ext>
            </a:extLst>
          </p:cNvPr>
          <p:cNvSpPr txBox="1">
            <a:spLocks/>
          </p:cNvSpPr>
          <p:nvPr/>
        </p:nvSpPr>
        <p:spPr>
          <a:xfrm>
            <a:off x="192024" y="1269402"/>
            <a:ext cx="7772401" cy="106302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286973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573946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860919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147892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algn="l" defTabSz="914400"/>
            <a:endParaRPr lang="en-IE" sz="2800" dirty="0">
              <a:solidFill>
                <a:schemeClr val="tx1"/>
              </a:solidFill>
            </a:endParaRPr>
          </a:p>
          <a:p>
            <a:pPr algn="l" defTabSz="914400"/>
            <a:r>
              <a:rPr lang="en-IE" sz="2800" dirty="0">
                <a:solidFill>
                  <a:schemeClr val="tx1"/>
                </a:solidFill>
              </a:rPr>
              <a:t>Introduction to Processing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8C56AC-B899-2568-9517-5FD54D9A74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76288" y="183360"/>
            <a:ext cx="2840232" cy="4488681"/>
          </a:xfrm>
          <a:prstGeom prst="rect">
            <a:avLst/>
          </a:prstGeom>
        </p:spPr>
      </p:pic>
      <p:sp>
        <p:nvSpPr>
          <p:cNvPr id="9" name="Title 2">
            <a:extLst>
              <a:ext uri="{FF2B5EF4-FFF2-40B4-BE49-F238E27FC236}">
                <a16:creationId xmlns:a16="http://schemas.microsoft.com/office/drawing/2014/main" id="{92B49638-F999-2A91-FA44-4A9EC7335E24}"/>
              </a:ext>
            </a:extLst>
          </p:cNvPr>
          <p:cNvSpPr txBox="1">
            <a:spLocks/>
          </p:cNvSpPr>
          <p:nvPr/>
        </p:nvSpPr>
        <p:spPr>
          <a:xfrm>
            <a:off x="192024" y="2262468"/>
            <a:ext cx="7772401" cy="161162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286973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573946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860919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147892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algn="l" defTabSz="914400"/>
            <a:r>
              <a:rPr lang="en-IE" sz="2400" dirty="0">
                <a:solidFill>
                  <a:schemeClr val="bg1">
                    <a:lumMod val="75000"/>
                  </a:schemeClr>
                </a:solidFill>
              </a:rPr>
              <a:t>Starting to Code in Processing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49061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9E351C-787C-DB6F-1CCB-27D2D4A3AF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-257" b="56667"/>
          <a:stretch/>
        </p:blipFill>
        <p:spPr>
          <a:xfrm>
            <a:off x="556553" y="838107"/>
            <a:ext cx="5209443" cy="25717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:\Users\Siobhan\Dropbox\Programming Fundamentals (1)\Semester 1\Sept 2015 specifics\Processing\repo\topic01\book\img\16.png">
            <a:extLst>
              <a:ext uri="{FF2B5EF4-FFF2-40B4-BE49-F238E27FC236}">
                <a16:creationId xmlns:a16="http://schemas.microsoft.com/office/drawing/2014/main" id="{FC1D239D-AA3A-4BCC-82DA-45F8C3488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1145" y="2625904"/>
            <a:ext cx="2906258" cy="180237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3200" dirty="0"/>
              <a:t>ellipse() – drawing a circle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55AB1-99C9-C171-2A0A-EF417B11462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20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83B47B-0E68-272A-8ABF-F3BBBAE94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016257833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9E351C-787C-DB6F-1CCB-27D2D4A3AF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-257" b="56667"/>
          <a:stretch/>
        </p:blipFill>
        <p:spPr>
          <a:xfrm>
            <a:off x="556553" y="838107"/>
            <a:ext cx="5209443" cy="25717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2" descr="C:\Users\Siobhan\Dropbox\Programming Fundamentals (1)\Semester 1\Sept 2015 specifics\Processing\repo\topic01\book\img\16.png">
            <a:extLst>
              <a:ext uri="{FF2B5EF4-FFF2-40B4-BE49-F238E27FC236}">
                <a16:creationId xmlns:a16="http://schemas.microsoft.com/office/drawing/2014/main" id="{FC1D239D-AA3A-4BCC-82DA-45F8C3488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1145" y="2625904"/>
            <a:ext cx="2906258" cy="180237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3200" dirty="0"/>
              <a:t>ellipse() – drawing a circle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55AB1-99C9-C171-2A0A-EF417B11462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21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83B47B-0E68-272A-8ABF-F3BBBAE94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  <p:pic>
        <p:nvPicPr>
          <p:cNvPr id="4" name="Picture 3" descr="C:\Users\Siobhan\Dropbox\Programming Fundamentals (1)\Semester 1\Sept 2015 specifics\Processing\repo\topic01\book\img\18.png">
            <a:extLst>
              <a:ext uri="{FF2B5EF4-FFF2-40B4-BE49-F238E27FC236}">
                <a16:creationId xmlns:a16="http://schemas.microsoft.com/office/drawing/2014/main" id="{8AA9324C-D18D-0B9E-B7FC-CE8759E8E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7691" y="900407"/>
            <a:ext cx="1714500" cy="1976437"/>
          </a:xfrm>
          <a:prstGeom prst="rect">
            <a:avLst/>
          </a:prstGeom>
          <a:noFill/>
          <a:ln w="12700">
            <a:solidFill>
              <a:schemeClr val="tx1"/>
            </a:solidFill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FE2AD54-F3DE-E136-92CA-27DCD55F79C8}"/>
              </a:ext>
            </a:extLst>
          </p:cNvPr>
          <p:cNvCxnSpPr>
            <a:cxnSpLocks/>
          </p:cNvCxnSpPr>
          <p:nvPr/>
        </p:nvCxnSpPr>
        <p:spPr>
          <a:xfrm flipV="1">
            <a:off x="569742" y="1765495"/>
            <a:ext cx="548640" cy="13483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9FF72EA-DC9F-D554-5432-9287A70B517B}"/>
              </a:ext>
            </a:extLst>
          </p:cNvPr>
          <p:cNvSpPr txBox="1"/>
          <p:nvPr/>
        </p:nvSpPr>
        <p:spPr>
          <a:xfrm>
            <a:off x="96715" y="3113882"/>
            <a:ext cx="720927" cy="92333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E" sz="1800" dirty="0">
                <a:solidFill>
                  <a:srgbClr val="FF0000"/>
                </a:solidFill>
              </a:rPr>
              <a:t>Click to Run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9F5EC5-B962-B744-18C6-F61A3914F826}"/>
              </a:ext>
            </a:extLst>
          </p:cNvPr>
          <p:cNvCxnSpPr>
            <a:cxnSpLocks/>
          </p:cNvCxnSpPr>
          <p:nvPr/>
        </p:nvCxnSpPr>
        <p:spPr>
          <a:xfrm flipV="1">
            <a:off x="7097151" y="2461456"/>
            <a:ext cx="702651" cy="7178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7731765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A67AFB-64E9-7F3E-AE60-53A341318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DACBB7A-8DBC-1E06-34C9-C19772C4C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https://processing.org/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B752394-B0B9-76A6-548C-BC626F96EF44}"/>
              </a:ext>
            </a:extLst>
          </p:cNvPr>
          <p:cNvSpPr txBox="1">
            <a:spLocks/>
          </p:cNvSpPr>
          <p:nvPr/>
        </p:nvSpPr>
        <p:spPr>
          <a:xfrm>
            <a:off x="1696678" y="548640"/>
            <a:ext cx="5750643" cy="1102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418" tIns="54418" rIns="54418" bIns="54418" anchor="b"/>
          <a:lstStyle>
            <a:lvl1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286973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573946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860919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147892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914400"/>
            <a:r>
              <a:rPr lang="en-IE" sz="3200" dirty="0"/>
              <a:t>Formatting the Display Window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B1686B8-09BA-CFF0-8AD7-8B9717007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14689" y="1844899"/>
            <a:ext cx="2430269" cy="2261889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34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Formatting the Display Window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Our display window is looking fairly cramped. </a:t>
            </a:r>
          </a:p>
          <a:p>
            <a:r>
              <a:rPr lang="en-IE" dirty="0"/>
              <a:t>The default size of your display window is 100 x 100 pixels, which is quite small.  </a:t>
            </a:r>
          </a:p>
        </p:txBody>
      </p:sp>
      <p:pic>
        <p:nvPicPr>
          <p:cNvPr id="4" name="Picture 3" descr="C:\Users\Siobhan\Dropbox\Programming Fundamentals (1)\Semester 1\Sept 2015 specifics\Processing\repo\topic01\book\img\1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774" y="2041425"/>
            <a:ext cx="2050367" cy="236361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F3A3B-E493-AC4F-B1B1-C61C5CD98EF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23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DED5F3-D0E7-5FCF-9ACD-B5489B4F6D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565843291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Formatting the Display Window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5" y="827356"/>
            <a:ext cx="8062665" cy="2171700"/>
          </a:xfrm>
        </p:spPr>
        <p:txBody>
          <a:bodyPr>
            <a:normAutofit/>
          </a:bodyPr>
          <a:lstStyle/>
          <a:p>
            <a:r>
              <a:rPr lang="en-IE" dirty="0"/>
              <a:t>We can change the size of the display window by calling the </a:t>
            </a:r>
            <a:r>
              <a:rPr lang="en-IE" dirty="0">
                <a:solidFill>
                  <a:srgbClr val="FF0000"/>
                </a:solidFill>
              </a:rPr>
              <a:t>size </a:t>
            </a:r>
            <a:r>
              <a:rPr lang="en-IE" dirty="0"/>
              <a:t>function. </a:t>
            </a:r>
          </a:p>
          <a:p>
            <a:r>
              <a:rPr lang="en-IE" dirty="0"/>
              <a:t>When you use the size function in static drawings, it has to be the first line of code in your sketchbook.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55192" y="2816176"/>
            <a:ext cx="3943350" cy="12754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sz="2400" dirty="0"/>
              <a:t>size(</a:t>
            </a:r>
            <a:r>
              <a:rPr lang="en-IE" sz="2400" dirty="0">
                <a:solidFill>
                  <a:srgbClr val="FF0000"/>
                </a:solidFill>
              </a:rPr>
              <a:t>w, </a:t>
            </a:r>
            <a:r>
              <a:rPr lang="en-I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h</a:t>
            </a:r>
            <a:r>
              <a:rPr lang="en-IE" sz="2400" dirty="0"/>
              <a:t>) </a:t>
            </a:r>
          </a:p>
          <a:p>
            <a:pPr lvl="1"/>
            <a:r>
              <a:rPr lang="en-IE" sz="1800" dirty="0">
                <a:solidFill>
                  <a:srgbClr val="FF0000"/>
                </a:solidFill>
              </a:rPr>
              <a:t>w = width of the display window</a:t>
            </a:r>
          </a:p>
          <a:p>
            <a:pPr lvl="1"/>
            <a:r>
              <a:rPr lang="en-IE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h = height of the display window</a:t>
            </a:r>
          </a:p>
          <a:p>
            <a:endParaRPr lang="en-IE" sz="1688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CCDF3-BFA2-25BB-972D-523DC5098AC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24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C07705-F9C3-AF59-F56E-DBC8C48D83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245004164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size()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80B94C-70A6-4FED-813F-F9730FE15B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-257" b="53333"/>
          <a:stretch/>
        </p:blipFill>
        <p:spPr>
          <a:xfrm>
            <a:off x="487094" y="904893"/>
            <a:ext cx="5267325" cy="28003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FED644-0345-4FAE-B1E1-83998B45B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5157" y="1952458"/>
            <a:ext cx="2886075" cy="250031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D7304D-8F74-BC77-71BC-E3F22AD68E2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25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3A0BF0-76CA-9E1D-DF3F-58A56E9BB7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630E0AC-F1AD-4D25-FCCC-18BB24857248}"/>
              </a:ext>
            </a:extLst>
          </p:cNvPr>
          <p:cNvCxnSpPr>
            <a:cxnSpLocks/>
          </p:cNvCxnSpPr>
          <p:nvPr/>
        </p:nvCxnSpPr>
        <p:spPr>
          <a:xfrm flipH="1" flipV="1">
            <a:off x="2250097" y="2368374"/>
            <a:ext cx="964591" cy="3255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4095682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Formatting the Display Window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818242"/>
            <a:ext cx="4436716" cy="3394472"/>
          </a:xfrm>
        </p:spPr>
        <p:txBody>
          <a:bodyPr>
            <a:normAutofit lnSpcReduction="10000"/>
          </a:bodyPr>
          <a:lstStyle/>
          <a:p>
            <a:r>
              <a:rPr lang="en-IE" dirty="0"/>
              <a:t>Our display window looks less cramped now. </a:t>
            </a:r>
            <a:br>
              <a:rPr lang="en-IE" dirty="0"/>
            </a:br>
            <a:endParaRPr lang="en-IE" dirty="0"/>
          </a:p>
          <a:p>
            <a:r>
              <a:rPr lang="en-IE" dirty="0"/>
              <a:t>But maybe we want to change the default </a:t>
            </a:r>
            <a:r>
              <a:rPr lang="en-IE" dirty="0" err="1"/>
              <a:t>gray</a:t>
            </a:r>
            <a:r>
              <a:rPr lang="en-IE" dirty="0"/>
              <a:t> colour?</a:t>
            </a:r>
            <a:br>
              <a:rPr lang="en-IE" dirty="0"/>
            </a:br>
            <a:endParaRPr lang="en-IE" dirty="0"/>
          </a:p>
          <a:p>
            <a:r>
              <a:rPr lang="en-IE" dirty="0"/>
              <a:t>We could use the </a:t>
            </a:r>
            <a:r>
              <a:rPr lang="en-IE" dirty="0">
                <a:solidFill>
                  <a:srgbClr val="FF0000"/>
                </a:solidFill>
              </a:rPr>
              <a:t>background</a:t>
            </a:r>
            <a:r>
              <a:rPr lang="en-IE" dirty="0"/>
              <a:t> function to set the colour to something else.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ADA1A0-8758-4D1C-8B62-D40C690F3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862" y="1035284"/>
            <a:ext cx="2886075" cy="250031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3492DA-3AA5-25A1-63AA-226A0E3E044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26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760CE5-6B21-70F1-3079-CC9DC87622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51045316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A note on colour first…Grayscale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49" t="51984" r="23586" b="26136"/>
          <a:stretch/>
        </p:blipFill>
        <p:spPr bwMode="auto">
          <a:xfrm>
            <a:off x="791308" y="1011146"/>
            <a:ext cx="4173188" cy="120039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338636" y="2460875"/>
            <a:ext cx="3886200" cy="147732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IE" sz="1800" dirty="0"/>
              <a:t>“0 means black, 255 means white. In between, every other number - 50, 87, 162, 209, and so on - is a shade of </a:t>
            </a:r>
            <a:r>
              <a:rPr lang="en-IE" sz="1800" dirty="0" err="1"/>
              <a:t>gray</a:t>
            </a:r>
            <a:r>
              <a:rPr lang="en-IE" sz="1800" dirty="0"/>
              <a:t> ranging from black to white.”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6C086-22F4-18C4-2BD4-2D4B60A20BD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27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683A99-C507-927E-9493-927A1CF123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183232986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background() - syntax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485900" y="1371600"/>
            <a:ext cx="6172200" cy="108585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E" sz="2400" dirty="0"/>
              <a:t>background(</a:t>
            </a:r>
            <a:r>
              <a:rPr lang="en-IE" sz="2400" dirty="0">
                <a:solidFill>
                  <a:srgbClr val="0368FF"/>
                </a:solidFill>
              </a:rPr>
              <a:t>grayscale</a:t>
            </a:r>
            <a:r>
              <a:rPr lang="en-IE" sz="2400" dirty="0"/>
              <a:t>) </a:t>
            </a:r>
          </a:p>
          <a:p>
            <a:pPr marL="300038" lvl="1" indent="0">
              <a:buNone/>
            </a:pPr>
            <a:r>
              <a:rPr lang="en-IE" sz="1800" dirty="0">
                <a:solidFill>
                  <a:srgbClr val="0368FF"/>
                </a:solidFill>
              </a:rPr>
              <a:t>grayscale = grayscale colour (a number between </a:t>
            </a:r>
            <a:br>
              <a:rPr lang="en-IE" sz="1800" dirty="0">
                <a:solidFill>
                  <a:srgbClr val="0368FF"/>
                </a:solidFill>
              </a:rPr>
            </a:br>
            <a:r>
              <a:rPr lang="en-IE" sz="1800" dirty="0">
                <a:solidFill>
                  <a:srgbClr val="0368FF"/>
                </a:solidFill>
              </a:rPr>
              <a:t>		0 [black] and 255 [white] inclusive)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46E67-5E0A-5A9A-AD7F-1756779DCA0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28</a:t>
            </a:fld>
            <a:endParaRPr lang="en-I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9A93F81-A2E9-3535-0BBD-76493EE4D1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44113198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background()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8CBEC4-E176-43A5-8867-43BC057FE4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12" b="52222"/>
          <a:stretch/>
        </p:blipFill>
        <p:spPr>
          <a:xfrm>
            <a:off x="467500" y="915633"/>
            <a:ext cx="5494375" cy="30289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B662A9-6795-4B7C-99BF-60C271D021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1862" y="2016826"/>
            <a:ext cx="2886075" cy="25003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B5716-91DE-068D-B415-97BAED007D4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29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AA2570-4F19-1C36-294D-D688BA758D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37C76ED-1929-ED39-B960-A02A62D3F473}"/>
              </a:ext>
            </a:extLst>
          </p:cNvPr>
          <p:cNvCxnSpPr>
            <a:cxnSpLocks/>
          </p:cNvCxnSpPr>
          <p:nvPr/>
        </p:nvCxnSpPr>
        <p:spPr>
          <a:xfrm flipH="1" flipV="1">
            <a:off x="2468147" y="2621593"/>
            <a:ext cx="964591" cy="3255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57293B1-E84B-287E-BAF1-E51CC23B90B5}"/>
              </a:ext>
            </a:extLst>
          </p:cNvPr>
          <p:cNvCxnSpPr>
            <a:cxnSpLocks/>
          </p:cNvCxnSpPr>
          <p:nvPr/>
        </p:nvCxnSpPr>
        <p:spPr>
          <a:xfrm flipH="1" flipV="1">
            <a:off x="6660399" y="3457929"/>
            <a:ext cx="964591" cy="3255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03908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title"/>
          </p:nvPr>
        </p:nvSpPr>
        <p:spPr>
          <a:xfrm>
            <a:off x="396624" y="141480"/>
            <a:ext cx="7770377" cy="620335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/>
            </a:pPr>
            <a:r>
              <a:rPr sz="3200" dirty="0"/>
              <a:t>Agenda</a:t>
            </a:r>
          </a:p>
        </p:txBody>
      </p:sp>
      <p:sp>
        <p:nvSpPr>
          <p:cNvPr id="86" name="Shape 86"/>
          <p:cNvSpPr>
            <a:spLocks noGrp="1"/>
          </p:cNvSpPr>
          <p:nvPr>
            <p:ph type="body" idx="1"/>
          </p:nvPr>
        </p:nvSpPr>
        <p:spPr>
          <a:xfrm>
            <a:off x="458271" y="897564"/>
            <a:ext cx="8289105" cy="399644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Bef>
                <a:spcPts val="633"/>
              </a:spcBef>
            </a:pPr>
            <a:r>
              <a:rPr lang="en-IE" sz="2800" dirty="0">
                <a:solidFill>
                  <a:schemeClr val="tx1"/>
                </a:solidFill>
              </a:rPr>
              <a:t>Coordinate System in Computing</a:t>
            </a:r>
          </a:p>
          <a:p>
            <a:pPr>
              <a:spcBef>
                <a:spcPts val="633"/>
              </a:spcBef>
            </a:pPr>
            <a:r>
              <a:rPr lang="en-IE" sz="2800" dirty="0">
                <a:solidFill>
                  <a:schemeClr val="tx1"/>
                </a:solidFill>
              </a:rPr>
              <a:t>Drawing Shapes</a:t>
            </a:r>
          </a:p>
          <a:p>
            <a:pPr>
              <a:spcBef>
                <a:spcPts val="633"/>
              </a:spcBef>
            </a:pPr>
            <a:r>
              <a:rPr lang="en-IE" sz="2800" dirty="0">
                <a:solidFill>
                  <a:schemeClr val="tx1"/>
                </a:solidFill>
              </a:rPr>
              <a:t>Formatting the Display Window</a:t>
            </a:r>
          </a:p>
          <a:p>
            <a:pPr>
              <a:spcBef>
                <a:spcPts val="633"/>
              </a:spcBef>
            </a:pPr>
            <a:r>
              <a:rPr lang="en-IE" sz="2800" dirty="0">
                <a:solidFill>
                  <a:schemeClr val="tx1"/>
                </a:solidFill>
              </a:rPr>
              <a:t>Flow of Control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E31B71-BF96-7234-5AC5-247277E0C87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3</a:t>
            </a:fld>
            <a:endParaRPr lang="en-I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D7CF6F-DA6A-B1AC-23B0-5DD5432403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9057397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53DF8-1E12-4E83-6F5D-B0AD1A41B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137AD45-990A-BF36-A8C0-EFBF0D5D3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https://processing.org/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A95A115-19E2-9B4E-D577-B1216EAA4E60}"/>
              </a:ext>
            </a:extLst>
          </p:cNvPr>
          <p:cNvSpPr txBox="1">
            <a:spLocks/>
          </p:cNvSpPr>
          <p:nvPr/>
        </p:nvSpPr>
        <p:spPr>
          <a:xfrm>
            <a:off x="1554501" y="511445"/>
            <a:ext cx="5750643" cy="1102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418" tIns="54418" rIns="54418" bIns="54418" anchor="b"/>
          <a:lstStyle>
            <a:lvl1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286973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573946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860919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1147892">
              <a:defRPr sz="2775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defTabSz="914400"/>
            <a:r>
              <a:rPr lang="en-IE" sz="3200" dirty="0"/>
              <a:t>Flow of Control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0213250-3F1A-8586-B20C-EFFDCDEBB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14689" y="1844899"/>
            <a:ext cx="2430269" cy="2261889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9802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Problem Solving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8486" y="1262576"/>
            <a:ext cx="3143250" cy="1908572"/>
          </a:xfrm>
        </p:spPr>
        <p:txBody>
          <a:bodyPr/>
          <a:lstStyle/>
          <a:p>
            <a:pPr marL="0" indent="0" algn="ctr">
              <a:buNone/>
            </a:pPr>
            <a:endParaRPr lang="en-IE" sz="2800" dirty="0"/>
          </a:p>
          <a:p>
            <a:pPr marL="0" indent="0" algn="ctr">
              <a:buNone/>
            </a:pPr>
            <a:r>
              <a:rPr lang="en-IE" sz="2800" dirty="0"/>
              <a:t>Programming </a:t>
            </a:r>
            <a:r>
              <a:rPr lang="en-IE" sz="2800" dirty="0">
                <a:solidFill>
                  <a:srgbClr val="FF0000"/>
                </a:solidFill>
              </a:rPr>
              <a:t>IS </a:t>
            </a:r>
            <a:r>
              <a:rPr lang="en-IE" sz="2800" dirty="0"/>
              <a:t>problem solving.</a:t>
            </a:r>
          </a:p>
        </p:txBody>
      </p:sp>
      <p:pic>
        <p:nvPicPr>
          <p:cNvPr id="1028" name="Picture 4" descr="Image result for problem solving icon">
            <a:extLst>
              <a:ext uri="{FF2B5EF4-FFF2-40B4-BE49-F238E27FC236}">
                <a16:creationId xmlns:a16="http://schemas.microsoft.com/office/drawing/2014/main" id="{33AF4571-A839-400A-AEAC-7D669954ED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8689" y="761815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4EC503-422F-428C-7908-3067F96A094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31</a:t>
            </a:fld>
            <a:endParaRPr lang="en-I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E43FF4-DA5B-0013-6808-ACC355BB7E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036233636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Flow of Control in a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874395"/>
            <a:ext cx="6172200" cy="514350"/>
          </a:xfrm>
        </p:spPr>
        <p:txBody>
          <a:bodyPr>
            <a:normAutofit/>
          </a:bodyPr>
          <a:lstStyle/>
          <a:p>
            <a:r>
              <a:rPr lang="en-IE" dirty="0"/>
              <a:t>Each program you write will typically have:</a:t>
            </a:r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369733"/>
              </p:ext>
            </p:extLst>
          </p:nvPr>
        </p:nvGraphicFramePr>
        <p:xfrm>
          <a:off x="841425" y="1709915"/>
          <a:ext cx="7616776" cy="13146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827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339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0276">
                <a:tc>
                  <a:txBody>
                    <a:bodyPr/>
                    <a:lstStyle/>
                    <a:p>
                      <a:r>
                        <a:rPr lang="en-IE" sz="2100" b="1" dirty="0"/>
                        <a:t>Sequence</a:t>
                      </a:r>
                    </a:p>
                  </a:txBody>
                  <a:tcPr marL="68580" marR="68580" marT="34290" marB="34290">
                    <a:solidFill>
                      <a:srgbClr val="84AE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E" sz="2100" dirty="0"/>
                        <a:t>Things that will be done in a particular order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r>
                        <a:rPr lang="en-IE" sz="2100" b="1" dirty="0"/>
                        <a:t>Selection</a:t>
                      </a:r>
                    </a:p>
                  </a:txBody>
                  <a:tcPr marL="68580" marR="68580" marT="34290" marB="34290">
                    <a:solidFill>
                      <a:srgbClr val="84AE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E" sz="2100" dirty="0"/>
                        <a:t>Things</a:t>
                      </a:r>
                      <a:r>
                        <a:rPr lang="en-IE" sz="2100" baseline="0" dirty="0"/>
                        <a:t> that will be done conditionally</a:t>
                      </a:r>
                      <a:endParaRPr lang="en-IE" sz="2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332">
                <a:tc>
                  <a:txBody>
                    <a:bodyPr/>
                    <a:lstStyle/>
                    <a:p>
                      <a:r>
                        <a:rPr lang="en-IE" sz="2100" b="1" dirty="0"/>
                        <a:t>Iteration</a:t>
                      </a:r>
                    </a:p>
                  </a:txBody>
                  <a:tcPr marL="68580" marR="68580" marT="34290" marB="34290">
                    <a:solidFill>
                      <a:srgbClr val="84AE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E" sz="2100" dirty="0"/>
                        <a:t>Things</a:t>
                      </a:r>
                      <a:r>
                        <a:rPr lang="en-IE" sz="2100" baseline="0" dirty="0"/>
                        <a:t> that will be done repetitively</a:t>
                      </a:r>
                      <a:endParaRPr lang="en-IE" sz="2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3E724-4F0A-1051-A7CC-859BE94D739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32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70F976-F7AE-AD14-24DD-348039EB03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337245500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Flow of Control in a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5" y="874395"/>
            <a:ext cx="7313559" cy="3936756"/>
          </a:xfrm>
        </p:spPr>
        <p:txBody>
          <a:bodyPr>
            <a:normAutofit/>
          </a:bodyPr>
          <a:lstStyle/>
          <a:p>
            <a:r>
              <a:rPr lang="en-IE" dirty="0"/>
              <a:t>Each program you write will typically have: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sz="2400" dirty="0"/>
              <a:t>The following example demonstrates </a:t>
            </a:r>
            <a:r>
              <a:rPr lang="en-IE" sz="2400" b="1" i="1" dirty="0">
                <a:solidFill>
                  <a:srgbClr val="0368FF"/>
                </a:solidFill>
              </a:rPr>
              <a:t>Sequence</a:t>
            </a:r>
            <a:endParaRPr lang="en-IE" dirty="0">
              <a:solidFill>
                <a:srgbClr val="0368FF"/>
              </a:solidFill>
            </a:endParaRPr>
          </a:p>
          <a:p>
            <a:r>
              <a:rPr lang="en-IE" sz="2400" dirty="0"/>
              <a:t>We will cover </a:t>
            </a:r>
            <a:r>
              <a:rPr lang="en-IE" sz="2400" b="1" i="1" dirty="0">
                <a:solidFill>
                  <a:srgbClr val="0368FF"/>
                </a:solidFill>
              </a:rPr>
              <a:t>Selection</a:t>
            </a:r>
            <a:r>
              <a:rPr lang="en-IE" sz="2400" b="1" i="1" dirty="0"/>
              <a:t> </a:t>
            </a:r>
            <a:r>
              <a:rPr lang="en-IE" sz="2400" dirty="0"/>
              <a:t>and </a:t>
            </a:r>
            <a:r>
              <a:rPr lang="en-IE" sz="2400" b="1" i="1" dirty="0">
                <a:solidFill>
                  <a:srgbClr val="0368FF"/>
                </a:solidFill>
              </a:rPr>
              <a:t>Iteration</a:t>
            </a:r>
            <a:r>
              <a:rPr lang="en-IE" sz="2400" b="1" i="1" dirty="0"/>
              <a:t> </a:t>
            </a:r>
            <a:r>
              <a:rPr lang="en-IE" sz="2400" dirty="0"/>
              <a:t>in future weeks</a:t>
            </a:r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41425" y="1709915"/>
          <a:ext cx="7616776" cy="13146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827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339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0276">
                <a:tc>
                  <a:txBody>
                    <a:bodyPr/>
                    <a:lstStyle/>
                    <a:p>
                      <a:r>
                        <a:rPr lang="en-IE" sz="2100" b="1" dirty="0"/>
                        <a:t>Sequence</a:t>
                      </a:r>
                    </a:p>
                  </a:txBody>
                  <a:tcPr marL="68580" marR="68580" marT="34290" marB="34290">
                    <a:solidFill>
                      <a:srgbClr val="84AE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E" sz="2100" dirty="0"/>
                        <a:t>Things that will be done in a particular order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r>
                        <a:rPr lang="en-IE" sz="2100" b="1" dirty="0"/>
                        <a:t>Selection</a:t>
                      </a:r>
                    </a:p>
                  </a:txBody>
                  <a:tcPr marL="68580" marR="68580" marT="34290" marB="34290">
                    <a:solidFill>
                      <a:srgbClr val="84AE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E" sz="2100" dirty="0"/>
                        <a:t>Things</a:t>
                      </a:r>
                      <a:r>
                        <a:rPr lang="en-IE" sz="2100" baseline="0" dirty="0"/>
                        <a:t> that will be done conditionally</a:t>
                      </a:r>
                      <a:endParaRPr lang="en-IE" sz="2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332">
                <a:tc>
                  <a:txBody>
                    <a:bodyPr/>
                    <a:lstStyle/>
                    <a:p>
                      <a:r>
                        <a:rPr lang="en-IE" sz="2100" b="1" dirty="0"/>
                        <a:t>Iteration</a:t>
                      </a:r>
                    </a:p>
                  </a:txBody>
                  <a:tcPr marL="68580" marR="68580" marT="34290" marB="34290">
                    <a:solidFill>
                      <a:srgbClr val="84AE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E" sz="2100" dirty="0"/>
                        <a:t>Things</a:t>
                      </a:r>
                      <a:r>
                        <a:rPr lang="en-IE" sz="2100" baseline="0" dirty="0"/>
                        <a:t> that will be done repetitively</a:t>
                      </a:r>
                      <a:endParaRPr lang="en-IE" sz="2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3E724-4F0A-1051-A7CC-859BE94D739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33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70F976-F7AE-AD14-24DD-348039EB03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67352962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3200" dirty="0"/>
              <a:t>Sequence of Instructions –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8CBEC4-E176-43A5-8867-43BC057FE4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12" b="52222"/>
          <a:stretch/>
        </p:blipFill>
        <p:spPr>
          <a:xfrm>
            <a:off x="467500" y="915633"/>
            <a:ext cx="5494375" cy="30289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6B662A9-6795-4B7C-99BF-60C271D021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4958" y="1261035"/>
            <a:ext cx="2886075" cy="25003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ED11B-C1DD-9C51-30DD-F04A480FDB8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34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9297F2-0F75-B627-1FA6-7DDBFBC757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376889702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484607-AACE-76CE-FD21-AD441FD91A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561" b="44444"/>
          <a:stretch/>
        </p:blipFill>
        <p:spPr>
          <a:xfrm>
            <a:off x="467500" y="915633"/>
            <a:ext cx="5644720" cy="30289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E" sz="3200" dirty="0"/>
              <a:t>Sequence of Instructions – Matters!!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ED11B-C1DD-9C51-30DD-F04A480FDB8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35</a:t>
            </a:fld>
            <a:endParaRPr lang="en-I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9297F2-0F75-B627-1FA6-7DDBFBC757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AFD9DB-AACD-E3A6-82FA-7C2416A68697}"/>
              </a:ext>
            </a:extLst>
          </p:cNvPr>
          <p:cNvSpPr txBox="1"/>
          <p:nvPr/>
        </p:nvSpPr>
        <p:spPr>
          <a:xfrm>
            <a:off x="467500" y="4097069"/>
            <a:ext cx="5800943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E" sz="1800" b="1" dirty="0"/>
              <a:t>background(250) </a:t>
            </a:r>
            <a:r>
              <a:rPr lang="en-IE" sz="1800" dirty="0"/>
              <a:t>moved and is now fourth statement.  What happened to the rectangle and square?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40C6FF-9396-0A3D-5B97-CE952E36EE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4958" y="1261035"/>
            <a:ext cx="2886075" cy="250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065317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Questions?</a:t>
            </a:r>
          </a:p>
        </p:txBody>
      </p:sp>
      <p:pic>
        <p:nvPicPr>
          <p:cNvPr id="3074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0" y="1543050"/>
            <a:ext cx="3257550" cy="2632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FF7A2-02A0-619D-E3EB-C6332A4BF92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36</a:t>
            </a:fld>
            <a:endParaRPr lang="en-I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0F185-86FC-570A-EA4B-451CCA6540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109878679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64886AB6-DCB6-9645-8125-CA11F57910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2" r="1" b="1"/>
          <a:stretch/>
        </p:blipFill>
        <p:spPr>
          <a:xfrm>
            <a:off x="1347374" y="473974"/>
            <a:ext cx="5821443" cy="4007299"/>
          </a:xfrm>
          <a:custGeom>
            <a:avLst/>
            <a:gdLst>
              <a:gd name="connsiteX0" fmla="*/ 3025687 w 7761924"/>
              <a:gd name="connsiteY0" fmla="*/ 76 h 5343065"/>
              <a:gd name="connsiteX1" fmla="*/ 3372722 w 7761924"/>
              <a:gd name="connsiteY1" fmla="*/ 16088 h 5343065"/>
              <a:gd name="connsiteX2" fmla="*/ 7761924 w 7761924"/>
              <a:gd name="connsiteY2" fmla="*/ 3316816 h 5343065"/>
              <a:gd name="connsiteX3" fmla="*/ 3701109 w 7761924"/>
              <a:gd name="connsiteY3" fmla="*/ 5320611 h 5343065"/>
              <a:gd name="connsiteX4" fmla="*/ 36290 w 7761924"/>
              <a:gd name="connsiteY4" fmla="*/ 2696959 h 5343065"/>
              <a:gd name="connsiteX5" fmla="*/ 3025687 w 7761924"/>
              <a:gd name="connsiteY5" fmla="*/ 76 h 5343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61924" h="5343065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  <a:solidFill>
            <a:srgbClr val="FDE111"/>
          </a:solidFill>
          <a:ln>
            <a:noFill/>
          </a:ln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CEEA231-6D6B-5147-A9A7-1A48939EB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  <p:pic>
        <p:nvPicPr>
          <p:cNvPr id="7" name="Picture 6" descr="A close up of a toy&#13;&#10;&#13;&#10;Description automatically generated">
            <a:extLst>
              <a:ext uri="{FF2B5EF4-FFF2-40B4-BE49-F238E27FC236}">
                <a16:creationId xmlns:a16="http://schemas.microsoft.com/office/drawing/2014/main" id="{2D47C071-A929-7E49-8327-BB4D84AA98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9971" y="4095032"/>
            <a:ext cx="628034" cy="77248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9B5407-EB5B-AF48-8192-C2BB3AEC3F33}"/>
              </a:ext>
            </a:extLst>
          </p:cNvPr>
          <p:cNvSpPr/>
          <p:nvPr/>
        </p:nvSpPr>
        <p:spPr>
          <a:xfrm>
            <a:off x="11" y="4902399"/>
            <a:ext cx="9143989" cy="241102"/>
          </a:xfrm>
          <a:prstGeom prst="rect">
            <a:avLst/>
          </a:prstGeom>
          <a:solidFill>
            <a:srgbClr val="036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9025A5-5106-3945-8404-F8F73E40F972}"/>
              </a:ext>
            </a:extLst>
          </p:cNvPr>
          <p:cNvSpPr/>
          <p:nvPr/>
        </p:nvSpPr>
        <p:spPr>
          <a:xfrm>
            <a:off x="21" y="4867339"/>
            <a:ext cx="9143978" cy="35060"/>
          </a:xfrm>
          <a:prstGeom prst="rect">
            <a:avLst/>
          </a:prstGeom>
          <a:solidFill>
            <a:srgbClr val="1F3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Arc 4">
            <a:extLst>
              <a:ext uri="{FF2B5EF4-FFF2-40B4-BE49-F238E27FC236}">
                <a16:creationId xmlns:a16="http://schemas.microsoft.com/office/drawing/2014/main" id="{E905818B-C982-6824-2D72-82CAA50EB15F}"/>
              </a:ext>
            </a:extLst>
          </p:cNvPr>
          <p:cNvSpPr/>
          <p:nvPr/>
        </p:nvSpPr>
        <p:spPr>
          <a:xfrm>
            <a:off x="3119770" y="255925"/>
            <a:ext cx="4825046" cy="4363451"/>
          </a:xfrm>
          <a:custGeom>
            <a:avLst/>
            <a:gdLst>
              <a:gd name="connsiteX0" fmla="*/ 2412523 w 4825046"/>
              <a:gd name="connsiteY0" fmla="*/ 0 h 4363451"/>
              <a:gd name="connsiteX1" fmla="*/ 4825046 w 4825046"/>
              <a:gd name="connsiteY1" fmla="*/ 2181726 h 4363451"/>
              <a:gd name="connsiteX2" fmla="*/ 4294291 w 4825046"/>
              <a:gd name="connsiteY2" fmla="*/ 2181726 h 4363451"/>
              <a:gd name="connsiteX3" fmla="*/ 3835912 w 4825046"/>
              <a:gd name="connsiteY3" fmla="*/ 2181726 h 4363451"/>
              <a:gd name="connsiteX4" fmla="*/ 3401657 w 4825046"/>
              <a:gd name="connsiteY4" fmla="*/ 2181726 h 4363451"/>
              <a:gd name="connsiteX5" fmla="*/ 2895028 w 4825046"/>
              <a:gd name="connsiteY5" fmla="*/ 2181726 h 4363451"/>
              <a:gd name="connsiteX6" fmla="*/ 2412523 w 4825046"/>
              <a:gd name="connsiteY6" fmla="*/ 2181726 h 4363451"/>
              <a:gd name="connsiteX7" fmla="*/ 2412523 w 4825046"/>
              <a:gd name="connsiteY7" fmla="*/ 1592660 h 4363451"/>
              <a:gd name="connsiteX8" fmla="*/ 2412523 w 4825046"/>
              <a:gd name="connsiteY8" fmla="*/ 1003594 h 4363451"/>
              <a:gd name="connsiteX9" fmla="*/ 2412523 w 4825046"/>
              <a:gd name="connsiteY9" fmla="*/ 0 h 4363451"/>
              <a:gd name="connsiteX0" fmla="*/ 2412523 w 4825046"/>
              <a:gd name="connsiteY0" fmla="*/ 0 h 4363451"/>
              <a:gd name="connsiteX1" fmla="*/ 4825046 w 4825046"/>
              <a:gd name="connsiteY1" fmla="*/ 2181726 h 4363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25046" h="4363451" stroke="0" extrusionOk="0">
                <a:moveTo>
                  <a:pt x="2412523" y="0"/>
                </a:moveTo>
                <a:cubicBezTo>
                  <a:pt x="3628794" y="-71631"/>
                  <a:pt x="4778611" y="994220"/>
                  <a:pt x="4825046" y="2181726"/>
                </a:cubicBezTo>
                <a:cubicBezTo>
                  <a:pt x="4648381" y="2216667"/>
                  <a:pt x="4555722" y="2178687"/>
                  <a:pt x="4294291" y="2181726"/>
                </a:cubicBezTo>
                <a:cubicBezTo>
                  <a:pt x="4032860" y="2184765"/>
                  <a:pt x="3930079" y="2128263"/>
                  <a:pt x="3835912" y="2181726"/>
                </a:cubicBezTo>
                <a:cubicBezTo>
                  <a:pt x="3741745" y="2235189"/>
                  <a:pt x="3611727" y="2130904"/>
                  <a:pt x="3401657" y="2181726"/>
                </a:cubicBezTo>
                <a:cubicBezTo>
                  <a:pt x="3191588" y="2232548"/>
                  <a:pt x="3023759" y="2129332"/>
                  <a:pt x="2895028" y="2181726"/>
                </a:cubicBezTo>
                <a:cubicBezTo>
                  <a:pt x="2766297" y="2234120"/>
                  <a:pt x="2573145" y="2144605"/>
                  <a:pt x="2412523" y="2181726"/>
                </a:cubicBezTo>
                <a:cubicBezTo>
                  <a:pt x="2399089" y="2048791"/>
                  <a:pt x="2438220" y="1759814"/>
                  <a:pt x="2412523" y="1592660"/>
                </a:cubicBezTo>
                <a:cubicBezTo>
                  <a:pt x="2386826" y="1425506"/>
                  <a:pt x="2428532" y="1262217"/>
                  <a:pt x="2412523" y="1003594"/>
                </a:cubicBezTo>
                <a:cubicBezTo>
                  <a:pt x="2396514" y="744971"/>
                  <a:pt x="2425062" y="317837"/>
                  <a:pt x="2412523" y="0"/>
                </a:cubicBezTo>
                <a:close/>
              </a:path>
              <a:path w="4825046" h="4363451" fill="none" extrusionOk="0">
                <a:moveTo>
                  <a:pt x="2412523" y="0"/>
                </a:moveTo>
                <a:cubicBezTo>
                  <a:pt x="3893069" y="220530"/>
                  <a:pt x="4841856" y="1150891"/>
                  <a:pt x="4825046" y="2181726"/>
                </a:cubicBezTo>
              </a:path>
              <a:path w="4825046" h="4363451" fill="none" stroke="0" extrusionOk="0">
                <a:moveTo>
                  <a:pt x="2412523" y="0"/>
                </a:moveTo>
                <a:cubicBezTo>
                  <a:pt x="3594218" y="-24376"/>
                  <a:pt x="4991083" y="1112579"/>
                  <a:pt x="4825046" y="2181726"/>
                </a:cubicBezTo>
              </a:path>
            </a:pathLst>
          </a:custGeom>
          <a:ln w="161925">
            <a:extLst>
              <a:ext uri="{C807C97D-BFC1-408E-A445-0C87EB9F89A2}">
                <ask:lineSketchStyleProps xmlns:ask="http://schemas.microsoft.com/office/drawing/2018/sketchyshapes" sd="1219033472">
                  <a:prstGeom prst="arc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6" name="Arc 5">
            <a:extLst>
              <a:ext uri="{FF2B5EF4-FFF2-40B4-BE49-F238E27FC236}">
                <a16:creationId xmlns:a16="http://schemas.microsoft.com/office/drawing/2014/main" id="{0E12D8E3-B5EB-1F63-44BF-C8DFC4B7792B}"/>
              </a:ext>
            </a:extLst>
          </p:cNvPr>
          <p:cNvSpPr/>
          <p:nvPr/>
        </p:nvSpPr>
        <p:spPr>
          <a:xfrm rot="10800000">
            <a:off x="1199184" y="241101"/>
            <a:ext cx="4825046" cy="4363451"/>
          </a:xfrm>
          <a:custGeom>
            <a:avLst/>
            <a:gdLst>
              <a:gd name="connsiteX0" fmla="*/ 2412523 w 4825046"/>
              <a:gd name="connsiteY0" fmla="*/ 0 h 4363451"/>
              <a:gd name="connsiteX1" fmla="*/ 4825046 w 4825046"/>
              <a:gd name="connsiteY1" fmla="*/ 2181726 h 4363451"/>
              <a:gd name="connsiteX2" fmla="*/ 4294291 w 4825046"/>
              <a:gd name="connsiteY2" fmla="*/ 2181726 h 4363451"/>
              <a:gd name="connsiteX3" fmla="*/ 3835912 w 4825046"/>
              <a:gd name="connsiteY3" fmla="*/ 2181726 h 4363451"/>
              <a:gd name="connsiteX4" fmla="*/ 3401657 w 4825046"/>
              <a:gd name="connsiteY4" fmla="*/ 2181726 h 4363451"/>
              <a:gd name="connsiteX5" fmla="*/ 2895028 w 4825046"/>
              <a:gd name="connsiteY5" fmla="*/ 2181726 h 4363451"/>
              <a:gd name="connsiteX6" fmla="*/ 2412523 w 4825046"/>
              <a:gd name="connsiteY6" fmla="*/ 2181726 h 4363451"/>
              <a:gd name="connsiteX7" fmla="*/ 2412523 w 4825046"/>
              <a:gd name="connsiteY7" fmla="*/ 1592660 h 4363451"/>
              <a:gd name="connsiteX8" fmla="*/ 2412523 w 4825046"/>
              <a:gd name="connsiteY8" fmla="*/ 1003594 h 4363451"/>
              <a:gd name="connsiteX9" fmla="*/ 2412523 w 4825046"/>
              <a:gd name="connsiteY9" fmla="*/ 0 h 4363451"/>
              <a:gd name="connsiteX0" fmla="*/ 2412523 w 4825046"/>
              <a:gd name="connsiteY0" fmla="*/ 0 h 4363451"/>
              <a:gd name="connsiteX1" fmla="*/ 4825046 w 4825046"/>
              <a:gd name="connsiteY1" fmla="*/ 2181726 h 4363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25046" h="4363451" stroke="0" extrusionOk="0">
                <a:moveTo>
                  <a:pt x="2412523" y="0"/>
                </a:moveTo>
                <a:cubicBezTo>
                  <a:pt x="3628794" y="-71631"/>
                  <a:pt x="4778611" y="994220"/>
                  <a:pt x="4825046" y="2181726"/>
                </a:cubicBezTo>
                <a:cubicBezTo>
                  <a:pt x="4648381" y="2216667"/>
                  <a:pt x="4555722" y="2178687"/>
                  <a:pt x="4294291" y="2181726"/>
                </a:cubicBezTo>
                <a:cubicBezTo>
                  <a:pt x="4032860" y="2184765"/>
                  <a:pt x="3930079" y="2128263"/>
                  <a:pt x="3835912" y="2181726"/>
                </a:cubicBezTo>
                <a:cubicBezTo>
                  <a:pt x="3741745" y="2235189"/>
                  <a:pt x="3611727" y="2130904"/>
                  <a:pt x="3401657" y="2181726"/>
                </a:cubicBezTo>
                <a:cubicBezTo>
                  <a:pt x="3191588" y="2232548"/>
                  <a:pt x="3023759" y="2129332"/>
                  <a:pt x="2895028" y="2181726"/>
                </a:cubicBezTo>
                <a:cubicBezTo>
                  <a:pt x="2766297" y="2234120"/>
                  <a:pt x="2573145" y="2144605"/>
                  <a:pt x="2412523" y="2181726"/>
                </a:cubicBezTo>
                <a:cubicBezTo>
                  <a:pt x="2399089" y="2048791"/>
                  <a:pt x="2438220" y="1759814"/>
                  <a:pt x="2412523" y="1592660"/>
                </a:cubicBezTo>
                <a:cubicBezTo>
                  <a:pt x="2386826" y="1425506"/>
                  <a:pt x="2428532" y="1262217"/>
                  <a:pt x="2412523" y="1003594"/>
                </a:cubicBezTo>
                <a:cubicBezTo>
                  <a:pt x="2396514" y="744971"/>
                  <a:pt x="2425062" y="317837"/>
                  <a:pt x="2412523" y="0"/>
                </a:cubicBezTo>
                <a:close/>
              </a:path>
              <a:path w="4825046" h="4363451" fill="none" extrusionOk="0">
                <a:moveTo>
                  <a:pt x="2412523" y="0"/>
                </a:moveTo>
                <a:cubicBezTo>
                  <a:pt x="3893069" y="220530"/>
                  <a:pt x="4841856" y="1150891"/>
                  <a:pt x="4825046" y="2181726"/>
                </a:cubicBezTo>
              </a:path>
              <a:path w="4825046" h="4363451" fill="none" stroke="0" extrusionOk="0">
                <a:moveTo>
                  <a:pt x="2412523" y="0"/>
                </a:moveTo>
                <a:cubicBezTo>
                  <a:pt x="3594218" y="-24376"/>
                  <a:pt x="4991083" y="1112579"/>
                  <a:pt x="4825046" y="2181726"/>
                </a:cubicBezTo>
              </a:path>
            </a:pathLst>
          </a:custGeom>
          <a:ln w="161925">
            <a:extLst>
              <a:ext uri="{C807C97D-BFC1-408E-A445-0C87EB9F89A2}">
                <ask:lineSketchStyleProps xmlns:ask="http://schemas.microsoft.com/office/drawing/2018/sketchyshapes" sd="1219033472">
                  <a:prstGeom prst="arc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BA07139-B4B0-117B-EC27-2D34964457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6852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Coordinate System in Computing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641" y="940267"/>
            <a:ext cx="2286000" cy="3657600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E" sz="1800" dirty="0"/>
              <a:t>In Geometry, </a:t>
            </a:r>
          </a:p>
          <a:p>
            <a:pPr marL="0" indent="0" algn="ctr">
              <a:buNone/>
            </a:pPr>
            <a:r>
              <a:rPr lang="en-IE" sz="1800" dirty="0"/>
              <a:t>we use this type of </a:t>
            </a:r>
          </a:p>
          <a:p>
            <a:pPr marL="0" indent="0" algn="ctr">
              <a:buNone/>
            </a:pPr>
            <a:r>
              <a:rPr lang="en-IE" sz="1800" dirty="0"/>
              <a:t>coordinate system:</a:t>
            </a:r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r>
              <a:rPr lang="en-IE" sz="1800" dirty="0"/>
              <a:t>point (0,0) is in the centre.</a:t>
            </a:r>
          </a:p>
        </p:txBody>
      </p:sp>
      <p:sp>
        <p:nvSpPr>
          <p:cNvPr id="5" name="AutoShape 4" descr="https://www.processing.org/tutorials/drawing/imgs/drawing-03.svg"/>
          <p:cNvSpPr>
            <a:spLocks noChangeAspect="1" noChangeArrowheads="1"/>
          </p:cNvSpPr>
          <p:nvPr/>
        </p:nvSpPr>
        <p:spPr bwMode="auto">
          <a:xfrm>
            <a:off x="1259681" y="-108347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E" sz="1688"/>
          </a:p>
        </p:txBody>
      </p:sp>
      <p:sp>
        <p:nvSpPr>
          <p:cNvPr id="6" name="AutoShape 6" descr="https://www.processing.org/tutorials/drawing/imgs/drawing-03.svg"/>
          <p:cNvSpPr>
            <a:spLocks noChangeAspect="1" noChangeArrowheads="1"/>
          </p:cNvSpPr>
          <p:nvPr/>
        </p:nvSpPr>
        <p:spPr bwMode="auto">
          <a:xfrm>
            <a:off x="1373981" y="595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E" sz="1688"/>
          </a:p>
        </p:txBody>
      </p:sp>
      <p:sp>
        <p:nvSpPr>
          <p:cNvPr id="7" name="AutoShape 8" descr="https://www.processing.org/tutorials/drawing/imgs/drawing-03.svg"/>
          <p:cNvSpPr>
            <a:spLocks noChangeAspect="1" noChangeArrowheads="1"/>
          </p:cNvSpPr>
          <p:nvPr/>
        </p:nvSpPr>
        <p:spPr bwMode="auto">
          <a:xfrm>
            <a:off x="1488281" y="12025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E" sz="1688"/>
          </a:p>
        </p:txBody>
      </p:sp>
      <p:sp>
        <p:nvSpPr>
          <p:cNvPr id="8" name="AutoShape 10" descr="https://www.processing.org/tutorials/drawing/imgs/drawing-03.svg"/>
          <p:cNvSpPr>
            <a:spLocks noChangeAspect="1" noChangeArrowheads="1"/>
          </p:cNvSpPr>
          <p:nvPr/>
        </p:nvSpPr>
        <p:spPr bwMode="auto">
          <a:xfrm>
            <a:off x="1602581" y="23455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E" sz="1688"/>
          </a:p>
        </p:txBody>
      </p:sp>
      <p:sp>
        <p:nvSpPr>
          <p:cNvPr id="9" name="AutoShape 12" descr="https://www.processing.org/tutorials/drawing/imgs/drawing-03.svg"/>
          <p:cNvSpPr>
            <a:spLocks noChangeAspect="1" noChangeArrowheads="1"/>
          </p:cNvSpPr>
          <p:nvPr/>
        </p:nvSpPr>
        <p:spPr bwMode="auto">
          <a:xfrm>
            <a:off x="1716881" y="348853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IE" sz="1688"/>
          </a:p>
        </p:txBody>
      </p:sp>
      <p:pic>
        <p:nvPicPr>
          <p:cNvPr id="12" name="Picture 1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55" t="45278" r="46945" b="25199"/>
          <a:stretch/>
        </p:blipFill>
        <p:spPr bwMode="auto">
          <a:xfrm>
            <a:off x="1672992" y="2120872"/>
            <a:ext cx="1639382" cy="1619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3673241" y="940267"/>
            <a:ext cx="3714750" cy="36576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IE" sz="1800" dirty="0"/>
              <a:t>In Computing, we use this type of coordinate system to represent the screen:</a:t>
            </a:r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endParaRPr lang="en-IE" sz="1800" dirty="0"/>
          </a:p>
          <a:p>
            <a:pPr marL="0" indent="0" algn="ctr">
              <a:buNone/>
            </a:pPr>
            <a:r>
              <a:rPr lang="en-IE" sz="1800" dirty="0"/>
              <a:t>point (0,0) is in the top left hand corner.  Each number is a pixel.</a:t>
            </a:r>
          </a:p>
        </p:txBody>
      </p:sp>
      <p:pic>
        <p:nvPicPr>
          <p:cNvPr id="15" name="Picture 1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15" t="39881" r="25817" b="25199"/>
          <a:stretch/>
        </p:blipFill>
        <p:spPr bwMode="auto">
          <a:xfrm>
            <a:off x="4556345" y="1857139"/>
            <a:ext cx="1948542" cy="1915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E14A8C8-8E60-0023-5802-3E8D3D32E4D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4</a:t>
            </a:fld>
            <a:endParaRPr lang="en-IE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3770ED74-E248-DFC1-E705-B13718FEC5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78968128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Aside - What is Processing?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768CEF-1E80-E7A1-6E6A-A9F4859752F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5</a:t>
            </a:fld>
            <a:endParaRPr lang="en-I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83B3152-4D3C-D7E5-CA7E-DB966B114D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  <p:pic>
        <p:nvPicPr>
          <p:cNvPr id="9" name="Picture 8" descr="A screenshot of a website&#10;&#10;Description automatically generated">
            <a:extLst>
              <a:ext uri="{FF2B5EF4-FFF2-40B4-BE49-F238E27FC236}">
                <a16:creationId xmlns:a16="http://schemas.microsoft.com/office/drawing/2014/main" id="{09BDC928-D980-0214-16D8-E0897C73E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8" y="987065"/>
            <a:ext cx="8958297" cy="351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58439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57E6B4-7E71-408B-8D29-880FC71F9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797" y="1184708"/>
            <a:ext cx="3736806" cy="32242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Coordinate System in Computing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4958" y="887148"/>
            <a:ext cx="3253598" cy="1657351"/>
          </a:xfrm>
          <a:solidFill>
            <a:schemeClr val="bg1"/>
          </a:solidFill>
          <a:ln>
            <a:solidFill>
              <a:schemeClr val="accent1"/>
            </a:solidFill>
          </a:ln>
        </p:spPr>
        <p:txBody>
          <a:bodyPr>
            <a:normAutofit fontScale="92500" lnSpcReduction="20000"/>
          </a:bodyPr>
          <a:lstStyle/>
          <a:p>
            <a:r>
              <a:rPr lang="en-IE" sz="2100" dirty="0"/>
              <a:t>So how does this relate to Processing? </a:t>
            </a:r>
          </a:p>
          <a:p>
            <a:r>
              <a:rPr lang="en-IE" sz="2100" dirty="0"/>
              <a:t>When you open Processing and click on the run button, a display window pops up.  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81610" y="986924"/>
            <a:ext cx="488373" cy="489265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17634" y="790388"/>
            <a:ext cx="10094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500" b="1" dirty="0">
                <a:solidFill>
                  <a:srgbClr val="FF0000"/>
                </a:solidFill>
              </a:rPr>
              <a:t>Run button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399268" y="4555653"/>
            <a:ext cx="189114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500" b="1" dirty="0">
                <a:solidFill>
                  <a:srgbClr val="FF0000"/>
                </a:solidFill>
              </a:rPr>
              <a:t>Display window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5BEB1478-B0D2-4467-9339-CD768B95FC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9" t="9944" r="69486" b="68276"/>
          <a:stretch/>
        </p:blipFill>
        <p:spPr bwMode="auto">
          <a:xfrm>
            <a:off x="6525491" y="2670934"/>
            <a:ext cx="1600200" cy="1877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0AF16F4-7730-3CCA-4663-6214B7FAFC9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6</a:t>
            </a:fld>
            <a:endParaRPr lang="en-IE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B203FFE6-8AF2-3B7D-D1ED-EF7BD926EC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81625477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Coordinate System in Computing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8309" y="1062875"/>
            <a:ext cx="4978230" cy="2970109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en-IE" sz="2100" dirty="0"/>
              <a:t>The display window is where your code is run/ displayed.  </a:t>
            </a:r>
          </a:p>
          <a:p>
            <a:r>
              <a:rPr lang="en-IE" sz="2100" dirty="0"/>
              <a:t>It follows the rules of the Computing coordinate system i.e. the top left hand corner is (0,0).</a:t>
            </a:r>
          </a:p>
          <a:p>
            <a:r>
              <a:rPr lang="en-IE" sz="2100" dirty="0"/>
              <a:t>A point (10,20) is 10 pixels to the right of (0,0) and 20 pixels below (0,0).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25097" y="1362333"/>
            <a:ext cx="5766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500" b="1" dirty="0">
                <a:solidFill>
                  <a:srgbClr val="FF0000"/>
                </a:solidFill>
              </a:rPr>
              <a:t>(0,0)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51B394-38FB-E1DE-9A60-BF7929E5E34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7</a:t>
            </a:fld>
            <a:endParaRPr lang="en-I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D69D2F-6E0A-4426-7AE7-5807AF8778BB}"/>
              </a:ext>
            </a:extLst>
          </p:cNvPr>
          <p:cNvSpPr txBox="1"/>
          <p:nvPr/>
        </p:nvSpPr>
        <p:spPr>
          <a:xfrm>
            <a:off x="6399268" y="4555653"/>
            <a:ext cx="189114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500" b="1" dirty="0">
                <a:solidFill>
                  <a:srgbClr val="FF0000"/>
                </a:solidFill>
              </a:rPr>
              <a:t>Display window</a:t>
            </a: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25371783-F99F-4B2D-E496-A26C11F40D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79" t="9944" r="69486" b="68276"/>
          <a:stretch/>
        </p:blipFill>
        <p:spPr bwMode="auto">
          <a:xfrm>
            <a:off x="6525491" y="2670934"/>
            <a:ext cx="1600200" cy="1877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Arrow Connector 8"/>
          <p:cNvCxnSpPr>
            <a:cxnSpLocks/>
          </p:cNvCxnSpPr>
          <p:nvPr/>
        </p:nvCxnSpPr>
        <p:spPr>
          <a:xfrm flipH="1">
            <a:off x="6825097" y="1693734"/>
            <a:ext cx="288348" cy="1415226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9CBC438-DCF3-0EF2-0DCD-538D5C576F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10440547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3F2B9-CA77-41E2-BFCC-DD2CEF526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6169" y="565299"/>
            <a:ext cx="3127308" cy="1102519"/>
          </a:xfrm>
        </p:spPr>
        <p:txBody>
          <a:bodyPr/>
          <a:lstStyle/>
          <a:p>
            <a:r>
              <a:rPr lang="en-IE" sz="3200" dirty="0"/>
              <a:t>Drawing Shapes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0B48627-70FE-4B45-9414-DD660DBF2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14689" y="1844899"/>
            <a:ext cx="2430269" cy="2261889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4EBBC8-D8C4-AD98-5A2D-86C00110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1" y="4865349"/>
            <a:ext cx="1905000" cy="283023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E5978C-2993-225B-79D6-A53E710FF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https://processing.org/ </a:t>
            </a:r>
          </a:p>
        </p:txBody>
      </p:sp>
    </p:spTree>
    <p:extLst>
      <p:ext uri="{BB962C8B-B14F-4D97-AF65-F5344CB8AC3E}">
        <p14:creationId xmlns:p14="http://schemas.microsoft.com/office/powerpoint/2010/main" val="3775138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sz="3200" dirty="0"/>
              <a:t>Functions in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5" y="874514"/>
            <a:ext cx="7853315" cy="3394472"/>
          </a:xfrm>
        </p:spPr>
        <p:txBody>
          <a:bodyPr>
            <a:normAutofit/>
          </a:bodyPr>
          <a:lstStyle/>
          <a:p>
            <a:r>
              <a:rPr lang="en-IE" dirty="0"/>
              <a:t>Processing comes with several pre-written functions that we can use. </a:t>
            </a:r>
          </a:p>
          <a:p>
            <a:r>
              <a:rPr lang="en-IE" dirty="0"/>
              <a:t>A function comprises a set of instructions that performs some task.</a:t>
            </a:r>
          </a:p>
          <a:p>
            <a:r>
              <a:rPr lang="en-IE" dirty="0"/>
              <a:t>When you call the function, it performs the task.</a:t>
            </a:r>
          </a:p>
          <a:p>
            <a:r>
              <a:rPr lang="en-IE" dirty="0"/>
              <a:t>We will now look at functions that draw the following shapes:</a:t>
            </a:r>
          </a:p>
          <a:p>
            <a:pPr lvl="1"/>
            <a:r>
              <a:rPr lang="en-IE" dirty="0"/>
              <a:t>Rectangle, square, line, oval and circle.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768CEF-1E80-E7A1-6E6A-A9F4859752F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IE" smtClean="0"/>
              <a:t>9</a:t>
            </a:fld>
            <a:endParaRPr lang="en-I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83B3152-4D3C-D7E5-CA7E-DB966B114D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IE"/>
              <a:t>https://processing.org/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301778008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9365</TotalTime>
  <Words>1282</Words>
  <Application>Microsoft Macintosh PowerPoint</Application>
  <PresentationFormat>On-screen Show (16:9)</PresentationFormat>
  <Paragraphs>270</Paragraphs>
  <Slides>37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7" baseType="lpstr">
      <vt:lpstr>Arial</vt:lpstr>
      <vt:lpstr>Avenir</vt:lpstr>
      <vt:lpstr>Calibri</vt:lpstr>
      <vt:lpstr>Helvetica</vt:lpstr>
      <vt:lpstr>Helvetica Light</vt:lpstr>
      <vt:lpstr>Helvetica Neue</vt:lpstr>
      <vt:lpstr>Helvetica Neue Light</vt:lpstr>
      <vt:lpstr>Helvetica Neue UltraLight</vt:lpstr>
      <vt:lpstr>Wingdings</vt:lpstr>
      <vt:lpstr>White</vt:lpstr>
      <vt:lpstr>Programming Fundamentals 1</vt:lpstr>
      <vt:lpstr>PowerPoint Presentation</vt:lpstr>
      <vt:lpstr>Agenda</vt:lpstr>
      <vt:lpstr>Coordinate System in Computing</vt:lpstr>
      <vt:lpstr>Aside - What is Processing?</vt:lpstr>
      <vt:lpstr>Coordinate System in Computing</vt:lpstr>
      <vt:lpstr>Coordinate System in Computing</vt:lpstr>
      <vt:lpstr>Drawing Shapes</vt:lpstr>
      <vt:lpstr>Functions in Processing</vt:lpstr>
      <vt:lpstr>rect()</vt:lpstr>
      <vt:lpstr>rect() – drawing a rectangle</vt:lpstr>
      <vt:lpstr>rect() – drawing a rectangle</vt:lpstr>
      <vt:lpstr>rect() – drawing a square</vt:lpstr>
      <vt:lpstr>line()</vt:lpstr>
      <vt:lpstr>line() – drawing a line</vt:lpstr>
      <vt:lpstr>line() – drawing a line</vt:lpstr>
      <vt:lpstr>ellipse()</vt:lpstr>
      <vt:lpstr>ellipse() – drawing an oval </vt:lpstr>
      <vt:lpstr>ellipse() – drawing an oval </vt:lpstr>
      <vt:lpstr>ellipse() – drawing a circle</vt:lpstr>
      <vt:lpstr>ellipse() – drawing a circle</vt:lpstr>
      <vt:lpstr>PowerPoint Presentation</vt:lpstr>
      <vt:lpstr>Formatting the Display Window</vt:lpstr>
      <vt:lpstr>Formatting the Display Window</vt:lpstr>
      <vt:lpstr>size()</vt:lpstr>
      <vt:lpstr>Formatting the Display Window</vt:lpstr>
      <vt:lpstr>A note on colour first…Grayscale</vt:lpstr>
      <vt:lpstr>background() - syntax</vt:lpstr>
      <vt:lpstr>background()</vt:lpstr>
      <vt:lpstr>PowerPoint Presentation</vt:lpstr>
      <vt:lpstr>Problem Solving</vt:lpstr>
      <vt:lpstr>Flow of Control in a Program</vt:lpstr>
      <vt:lpstr>Flow of Control in a Program</vt:lpstr>
      <vt:lpstr>Sequence of Instructions – Example</vt:lpstr>
      <vt:lpstr>Sequence of Instructions – Matters!!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Application Development</dc:title>
  <dc:creator>David Drohan</dc:creator>
  <cp:lastModifiedBy>David Drohan</cp:lastModifiedBy>
  <cp:revision>75</cp:revision>
  <dcterms:created xsi:type="dcterms:W3CDTF">2019-01-29T16:40:14Z</dcterms:created>
  <dcterms:modified xsi:type="dcterms:W3CDTF">2023-09-13T06:43:45Z</dcterms:modified>
</cp:coreProperties>
</file>